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419" r:id="rId2"/>
    <p:sldId id="400" r:id="rId3"/>
    <p:sldId id="422" r:id="rId4"/>
    <p:sldId id="401" r:id="rId5"/>
    <p:sldId id="402" r:id="rId6"/>
    <p:sldId id="428" r:id="rId7"/>
    <p:sldId id="423" r:id="rId8"/>
    <p:sldId id="441" r:id="rId9"/>
    <p:sldId id="442" r:id="rId10"/>
    <p:sldId id="443" r:id="rId11"/>
    <p:sldId id="444" r:id="rId12"/>
    <p:sldId id="445" r:id="rId13"/>
    <p:sldId id="446" r:id="rId14"/>
    <p:sldId id="447" r:id="rId15"/>
    <p:sldId id="448" r:id="rId16"/>
    <p:sldId id="449" r:id="rId17"/>
    <p:sldId id="450" r:id="rId18"/>
    <p:sldId id="451" r:id="rId19"/>
    <p:sldId id="424" r:id="rId20"/>
    <p:sldId id="430" r:id="rId21"/>
    <p:sldId id="431" r:id="rId22"/>
    <p:sldId id="432" r:id="rId23"/>
    <p:sldId id="433" r:id="rId24"/>
    <p:sldId id="434" r:id="rId25"/>
    <p:sldId id="435" r:id="rId26"/>
    <p:sldId id="421" r:id="rId27"/>
    <p:sldId id="436" r:id="rId28"/>
    <p:sldId id="425" r:id="rId29"/>
    <p:sldId id="426" r:id="rId30"/>
    <p:sldId id="438" r:id="rId31"/>
    <p:sldId id="439" r:id="rId32"/>
    <p:sldId id="440" r:id="rId33"/>
    <p:sldId id="427" r:id="rId34"/>
    <p:sldId id="359" r:id="rId35"/>
  </p:sldIdLst>
  <p:sldSz cx="12192000" cy="6858000"/>
  <p:notesSz cx="6799263" cy="99298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333333"/>
    <a:srgbClr val="FF7C80"/>
    <a:srgbClr val="CC00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90422" autoAdjust="0"/>
  </p:normalViewPr>
  <p:slideViewPr>
    <p:cSldViewPr>
      <p:cViewPr varScale="1">
        <p:scale>
          <a:sx n="114" d="100"/>
          <a:sy n="114" d="100"/>
        </p:scale>
        <p:origin x="318" y="11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5501" cy="49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3" tIns="46061" rIns="92123" bIns="46061" numCol="1" anchor="t" anchorCtr="0" compatLnSpc="1">
            <a:prstTxWarp prst="textNoShape">
              <a:avLst/>
            </a:prstTxWarp>
          </a:bodyPr>
          <a:lstStyle>
            <a:lvl1pPr defTabSz="922522" eaLnBrk="1" hangingPunct="1">
              <a:defRPr sz="1100">
                <a:latin typeface="Arial" charset="0"/>
              </a:defRPr>
            </a:lvl1pPr>
          </a:lstStyle>
          <a:p>
            <a:pPr>
              <a:defRPr/>
            </a:pPr>
            <a:endParaRPr lang="fr-FR" dirty="0"/>
          </a:p>
        </p:txBody>
      </p:sp>
      <p:sp>
        <p:nvSpPr>
          <p:cNvPr id="63491" name="Rectangle 3"/>
          <p:cNvSpPr>
            <a:spLocks noGrp="1" noChangeArrowheads="1"/>
          </p:cNvSpPr>
          <p:nvPr>
            <p:ph type="dt" sz="quarter" idx="1"/>
          </p:nvPr>
        </p:nvSpPr>
        <p:spPr bwMode="auto">
          <a:xfrm>
            <a:off x="3852175" y="0"/>
            <a:ext cx="2945501" cy="49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3" tIns="46061" rIns="92123" bIns="46061" numCol="1" anchor="t" anchorCtr="0" compatLnSpc="1">
            <a:prstTxWarp prst="textNoShape">
              <a:avLst/>
            </a:prstTxWarp>
          </a:bodyPr>
          <a:lstStyle>
            <a:lvl1pPr algn="r" defTabSz="922522" eaLnBrk="1" hangingPunct="1">
              <a:defRPr sz="1100">
                <a:latin typeface="Arial" charset="0"/>
              </a:defRPr>
            </a:lvl1pPr>
          </a:lstStyle>
          <a:p>
            <a:pPr>
              <a:defRPr/>
            </a:pPr>
            <a:endParaRPr lang="fr-FR" dirty="0"/>
          </a:p>
        </p:txBody>
      </p:sp>
      <p:sp>
        <p:nvSpPr>
          <p:cNvPr id="63492" name="Rectangle 4"/>
          <p:cNvSpPr>
            <a:spLocks noGrp="1" noChangeArrowheads="1"/>
          </p:cNvSpPr>
          <p:nvPr>
            <p:ph type="ftr" sz="quarter" idx="2"/>
          </p:nvPr>
        </p:nvSpPr>
        <p:spPr bwMode="auto">
          <a:xfrm>
            <a:off x="0" y="9431179"/>
            <a:ext cx="2945501"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3" tIns="46061" rIns="92123" bIns="46061" numCol="1" anchor="b" anchorCtr="0" compatLnSpc="1">
            <a:prstTxWarp prst="textNoShape">
              <a:avLst/>
            </a:prstTxWarp>
          </a:bodyPr>
          <a:lstStyle>
            <a:lvl1pPr defTabSz="922522" eaLnBrk="1" hangingPunct="1">
              <a:defRPr sz="1100">
                <a:latin typeface="Arial" charset="0"/>
              </a:defRPr>
            </a:lvl1pPr>
          </a:lstStyle>
          <a:p>
            <a:pPr>
              <a:defRPr/>
            </a:pPr>
            <a:endParaRPr lang="fr-FR" dirty="0"/>
          </a:p>
        </p:txBody>
      </p:sp>
      <p:sp>
        <p:nvSpPr>
          <p:cNvPr id="63493" name="Rectangle 5"/>
          <p:cNvSpPr>
            <a:spLocks noGrp="1" noChangeArrowheads="1"/>
          </p:cNvSpPr>
          <p:nvPr>
            <p:ph type="sldNum" sz="quarter" idx="3"/>
          </p:nvPr>
        </p:nvSpPr>
        <p:spPr bwMode="auto">
          <a:xfrm>
            <a:off x="3852175" y="9431179"/>
            <a:ext cx="2945501"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3" tIns="46061" rIns="92123" bIns="46061" numCol="1" anchor="b" anchorCtr="0" compatLnSpc="1">
            <a:prstTxWarp prst="textNoShape">
              <a:avLst/>
            </a:prstTxWarp>
          </a:bodyPr>
          <a:lstStyle>
            <a:lvl1pPr algn="r" defTabSz="922522" eaLnBrk="1" hangingPunct="1">
              <a:defRPr sz="1100" smtClean="0"/>
            </a:lvl1pPr>
          </a:lstStyle>
          <a:p>
            <a:pPr>
              <a:defRPr/>
            </a:pPr>
            <a:fld id="{31E9FCCF-7BAC-4B13-9FB3-2FE411DEB17C}" type="slidenum">
              <a:rPr lang="fr-FR" altLang="fr-FR"/>
              <a:pPr>
                <a:defRPr/>
              </a:pPr>
              <a:t>‹N°›</a:t>
            </a:fld>
            <a:endParaRPr lang="fr-FR" altLang="fr-FR"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7088" cy="497047"/>
          </a:xfrm>
          <a:prstGeom prst="rect">
            <a:avLst/>
          </a:prstGeom>
        </p:spPr>
        <p:txBody>
          <a:bodyPr vert="horz" lIns="91458" tIns="45729" rIns="91458" bIns="45729" rtlCol="0"/>
          <a:lstStyle>
            <a:lvl1pPr algn="l">
              <a:defRPr sz="1200"/>
            </a:lvl1pPr>
          </a:lstStyle>
          <a:p>
            <a:endParaRPr lang="fr-FR" dirty="0"/>
          </a:p>
        </p:txBody>
      </p:sp>
      <p:sp>
        <p:nvSpPr>
          <p:cNvPr id="3" name="Espace réservé de la date 2"/>
          <p:cNvSpPr>
            <a:spLocks noGrp="1"/>
          </p:cNvSpPr>
          <p:nvPr>
            <p:ph type="dt" idx="1"/>
          </p:nvPr>
        </p:nvSpPr>
        <p:spPr>
          <a:xfrm>
            <a:off x="3850587" y="0"/>
            <a:ext cx="2947088" cy="497047"/>
          </a:xfrm>
          <a:prstGeom prst="rect">
            <a:avLst/>
          </a:prstGeom>
        </p:spPr>
        <p:txBody>
          <a:bodyPr vert="horz" lIns="91458" tIns="45729" rIns="91458" bIns="45729" rtlCol="0"/>
          <a:lstStyle>
            <a:lvl1pPr algn="r">
              <a:defRPr sz="1200"/>
            </a:lvl1pPr>
          </a:lstStyle>
          <a:p>
            <a:fld id="{3E14D994-E82D-4D19-9F6E-CE50F19C2D4B}" type="datetimeFigureOut">
              <a:rPr lang="fr-FR" smtClean="0"/>
              <a:t>15/06/2026</a:t>
            </a:fld>
            <a:endParaRPr lang="fr-FR" dirty="0"/>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58" tIns="45729" rIns="91458" bIns="45729" rtlCol="0" anchor="ctr"/>
          <a:lstStyle/>
          <a:p>
            <a:endParaRPr lang="fr-FR" dirty="0"/>
          </a:p>
        </p:txBody>
      </p:sp>
      <p:sp>
        <p:nvSpPr>
          <p:cNvPr id="5" name="Espace réservé des notes 4"/>
          <p:cNvSpPr>
            <a:spLocks noGrp="1"/>
          </p:cNvSpPr>
          <p:nvPr>
            <p:ph type="body" sz="quarter" idx="3"/>
          </p:nvPr>
        </p:nvSpPr>
        <p:spPr>
          <a:xfrm>
            <a:off x="679609" y="4778316"/>
            <a:ext cx="5440046" cy="3909675"/>
          </a:xfrm>
          <a:prstGeom prst="rect">
            <a:avLst/>
          </a:prstGeom>
        </p:spPr>
        <p:txBody>
          <a:bodyPr vert="horz" lIns="91458" tIns="45729" rIns="91458" bIns="4572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2766"/>
            <a:ext cx="2947088" cy="497047"/>
          </a:xfrm>
          <a:prstGeom prst="rect">
            <a:avLst/>
          </a:prstGeom>
        </p:spPr>
        <p:txBody>
          <a:bodyPr vert="horz" lIns="91458" tIns="45729" rIns="91458" bIns="45729"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0587" y="9432766"/>
            <a:ext cx="2947088" cy="497047"/>
          </a:xfrm>
          <a:prstGeom prst="rect">
            <a:avLst/>
          </a:prstGeom>
        </p:spPr>
        <p:txBody>
          <a:bodyPr vert="horz" lIns="91458" tIns="45729" rIns="91458" bIns="45729" rtlCol="0" anchor="b"/>
          <a:lstStyle>
            <a:lvl1pPr algn="r">
              <a:defRPr sz="1200"/>
            </a:lvl1pPr>
          </a:lstStyle>
          <a:p>
            <a:fld id="{B7A309FF-98E2-43A3-AE18-FBCAAF610B2B}" type="slidenum">
              <a:rPr lang="fr-FR" smtClean="0"/>
              <a:t>‹N°›</a:t>
            </a:fld>
            <a:endParaRPr lang="fr-FR" dirty="0"/>
          </a:p>
        </p:txBody>
      </p:sp>
    </p:spTree>
    <p:extLst>
      <p:ext uri="{BB962C8B-B14F-4D97-AF65-F5344CB8AC3E}">
        <p14:creationId xmlns:p14="http://schemas.microsoft.com/office/powerpoint/2010/main" val="343941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A309FF-98E2-43A3-AE18-FBCAAF610B2B}"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102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FEC6D32C-ED4A-47A0-8F75-DEA7F36A88F7}" type="slidenum">
              <a:rPr lang="fr-FR" altLang="fr-FR"/>
              <a:pPr>
                <a:defRPr/>
              </a:pPr>
              <a:t>‹N°›</a:t>
            </a:fld>
            <a:endParaRPr lang="fr-FR" altLang="fr-FR" dirty="0"/>
          </a:p>
        </p:txBody>
      </p:sp>
    </p:spTree>
    <p:extLst>
      <p:ext uri="{BB962C8B-B14F-4D97-AF65-F5344CB8AC3E}">
        <p14:creationId xmlns:p14="http://schemas.microsoft.com/office/powerpoint/2010/main" val="384742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670B8524-1F8F-4579-A62A-AF85A823D36C}" type="slidenum">
              <a:rPr lang="fr-FR" altLang="fr-FR"/>
              <a:pPr>
                <a:defRPr/>
              </a:pPr>
              <a:t>‹N°›</a:t>
            </a:fld>
            <a:endParaRPr lang="fr-FR" altLang="fr-FR" dirty="0"/>
          </a:p>
        </p:txBody>
      </p:sp>
    </p:spTree>
    <p:extLst>
      <p:ext uri="{BB962C8B-B14F-4D97-AF65-F5344CB8AC3E}">
        <p14:creationId xmlns:p14="http://schemas.microsoft.com/office/powerpoint/2010/main" val="239969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86C50866-C991-4EDF-9AB2-72A28667920A}" type="slidenum">
              <a:rPr lang="fr-FR" altLang="fr-FR"/>
              <a:pPr>
                <a:defRPr/>
              </a:pPr>
              <a:t>‹N°›</a:t>
            </a:fld>
            <a:endParaRPr lang="fr-FR" altLang="fr-FR" dirty="0"/>
          </a:p>
        </p:txBody>
      </p:sp>
    </p:spTree>
    <p:extLst>
      <p:ext uri="{BB962C8B-B14F-4D97-AF65-F5344CB8AC3E}">
        <p14:creationId xmlns:p14="http://schemas.microsoft.com/office/powerpoint/2010/main" val="47406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48C83183-B517-4FA3-8A79-6FF0F0CEDF14}" type="slidenum">
              <a:rPr lang="fr-FR" altLang="fr-FR"/>
              <a:pPr>
                <a:defRPr/>
              </a:pPr>
              <a:t>‹N°›</a:t>
            </a:fld>
            <a:endParaRPr lang="fr-FR" altLang="fr-FR" dirty="0"/>
          </a:p>
        </p:txBody>
      </p:sp>
    </p:spTree>
    <p:extLst>
      <p:ext uri="{BB962C8B-B14F-4D97-AF65-F5344CB8AC3E}">
        <p14:creationId xmlns:p14="http://schemas.microsoft.com/office/powerpoint/2010/main" val="184676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A13B5A28-CEC3-4630-9897-3AE96BF2CDD5}" type="slidenum">
              <a:rPr lang="fr-FR" altLang="fr-FR"/>
              <a:pPr>
                <a:defRPr/>
              </a:pPr>
              <a:t>‹N°›</a:t>
            </a:fld>
            <a:endParaRPr lang="fr-FR" altLang="fr-FR" dirty="0"/>
          </a:p>
        </p:txBody>
      </p:sp>
    </p:spTree>
    <p:extLst>
      <p:ext uri="{BB962C8B-B14F-4D97-AF65-F5344CB8AC3E}">
        <p14:creationId xmlns:p14="http://schemas.microsoft.com/office/powerpoint/2010/main" val="37775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2033E5CD-87A0-4EC9-BC61-3744753837E2}" type="slidenum">
              <a:rPr lang="fr-FR" altLang="fr-FR"/>
              <a:pPr>
                <a:defRPr/>
              </a:pPr>
              <a:t>‹N°›</a:t>
            </a:fld>
            <a:endParaRPr lang="fr-FR" altLang="fr-FR" dirty="0"/>
          </a:p>
        </p:txBody>
      </p:sp>
    </p:spTree>
    <p:extLst>
      <p:ext uri="{BB962C8B-B14F-4D97-AF65-F5344CB8AC3E}">
        <p14:creationId xmlns:p14="http://schemas.microsoft.com/office/powerpoint/2010/main" val="414153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9" name="Rectangle 6"/>
          <p:cNvSpPr>
            <a:spLocks noGrp="1" noChangeArrowheads="1"/>
          </p:cNvSpPr>
          <p:nvPr>
            <p:ph type="sldNum" sz="quarter" idx="12"/>
          </p:nvPr>
        </p:nvSpPr>
        <p:spPr>
          <a:ln/>
        </p:spPr>
        <p:txBody>
          <a:bodyPr/>
          <a:lstStyle>
            <a:lvl1pPr>
              <a:defRPr/>
            </a:lvl1pPr>
          </a:lstStyle>
          <a:p>
            <a:pPr>
              <a:defRPr/>
            </a:pPr>
            <a:fld id="{C5E3CEA6-1D70-4E38-96A6-11CFB1AD153E}" type="slidenum">
              <a:rPr lang="fr-FR" altLang="fr-FR"/>
              <a:pPr>
                <a:defRPr/>
              </a:pPr>
              <a:t>‹N°›</a:t>
            </a:fld>
            <a:endParaRPr lang="fr-FR" altLang="fr-FR" dirty="0"/>
          </a:p>
        </p:txBody>
      </p:sp>
    </p:spTree>
    <p:extLst>
      <p:ext uri="{BB962C8B-B14F-4D97-AF65-F5344CB8AC3E}">
        <p14:creationId xmlns:p14="http://schemas.microsoft.com/office/powerpoint/2010/main" val="377965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5" name="Rectangle 6"/>
          <p:cNvSpPr>
            <a:spLocks noGrp="1" noChangeArrowheads="1"/>
          </p:cNvSpPr>
          <p:nvPr>
            <p:ph type="sldNum" sz="quarter" idx="12"/>
          </p:nvPr>
        </p:nvSpPr>
        <p:spPr>
          <a:ln/>
        </p:spPr>
        <p:txBody>
          <a:bodyPr/>
          <a:lstStyle>
            <a:lvl1pPr>
              <a:defRPr/>
            </a:lvl1pPr>
          </a:lstStyle>
          <a:p>
            <a:pPr>
              <a:defRPr/>
            </a:pPr>
            <a:fld id="{26630929-D492-4ABA-9B0E-E901F1476BC6}" type="slidenum">
              <a:rPr lang="fr-FR" altLang="fr-FR"/>
              <a:pPr>
                <a:defRPr/>
              </a:pPr>
              <a:t>‹N°›</a:t>
            </a:fld>
            <a:endParaRPr lang="fr-FR" altLang="fr-FR" dirty="0"/>
          </a:p>
        </p:txBody>
      </p:sp>
    </p:spTree>
    <p:extLst>
      <p:ext uri="{BB962C8B-B14F-4D97-AF65-F5344CB8AC3E}">
        <p14:creationId xmlns:p14="http://schemas.microsoft.com/office/powerpoint/2010/main" val="223798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4" name="Rectangle 6"/>
          <p:cNvSpPr>
            <a:spLocks noGrp="1" noChangeArrowheads="1"/>
          </p:cNvSpPr>
          <p:nvPr>
            <p:ph type="sldNum" sz="quarter" idx="12"/>
          </p:nvPr>
        </p:nvSpPr>
        <p:spPr>
          <a:ln/>
        </p:spPr>
        <p:txBody>
          <a:bodyPr/>
          <a:lstStyle>
            <a:lvl1pPr>
              <a:defRPr/>
            </a:lvl1pPr>
          </a:lstStyle>
          <a:p>
            <a:pPr>
              <a:defRPr/>
            </a:pPr>
            <a:fld id="{46237005-BC5B-47C1-B453-2B3A04E8EAD5}" type="slidenum">
              <a:rPr lang="fr-FR" altLang="fr-FR"/>
              <a:pPr>
                <a:defRPr/>
              </a:pPr>
              <a:t>‹N°›</a:t>
            </a:fld>
            <a:endParaRPr lang="fr-FR" altLang="fr-FR" dirty="0"/>
          </a:p>
        </p:txBody>
      </p:sp>
    </p:spTree>
    <p:extLst>
      <p:ext uri="{BB962C8B-B14F-4D97-AF65-F5344CB8AC3E}">
        <p14:creationId xmlns:p14="http://schemas.microsoft.com/office/powerpoint/2010/main" val="30931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0EA3B0C9-AD96-4E06-9433-2576D5507CA4}" type="slidenum">
              <a:rPr lang="fr-FR" altLang="fr-FR"/>
              <a:pPr>
                <a:defRPr/>
              </a:pPr>
              <a:t>‹N°›</a:t>
            </a:fld>
            <a:endParaRPr lang="fr-FR" altLang="fr-FR" dirty="0"/>
          </a:p>
        </p:txBody>
      </p:sp>
    </p:spTree>
    <p:extLst>
      <p:ext uri="{BB962C8B-B14F-4D97-AF65-F5344CB8AC3E}">
        <p14:creationId xmlns:p14="http://schemas.microsoft.com/office/powerpoint/2010/main" val="339198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B1B04029-DA7E-4238-8110-3E7D546820E1}" type="slidenum">
              <a:rPr lang="fr-FR" altLang="fr-FR"/>
              <a:pPr>
                <a:defRPr/>
              </a:pPr>
              <a:t>‹N°›</a:t>
            </a:fld>
            <a:endParaRPr lang="fr-FR" altLang="fr-FR" dirty="0"/>
          </a:p>
        </p:txBody>
      </p:sp>
    </p:spTree>
    <p:extLst>
      <p:ext uri="{BB962C8B-B14F-4D97-AF65-F5344CB8AC3E}">
        <p14:creationId xmlns:p14="http://schemas.microsoft.com/office/powerpoint/2010/main" val="3652485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A68F3AF-91DC-4C9E-83D5-D9D22439851E}" type="slidenum">
              <a:rPr lang="fr-FR" altLang="fr-FR"/>
              <a:pPr>
                <a:defRPr/>
              </a:pPr>
              <a:t>‹N°›</a:t>
            </a:fld>
            <a:endParaRPr lang="fr-FR" alt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0.jp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jp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mailto:thierry.prouteau@vendeehabitat.fr" TargetMode="External"/><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jerome.biraud@vendeehabitat.fr" TargetMode="External"/><Relationship Id="rId4" Type="http://schemas.openxmlformats.org/officeDocument/2006/relationships/hyperlink" Target="mailto:guillaume.phelippeau@vendeehabitat.f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mailto:marchespublics@vendeehabitat.fr"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5.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5" name="Rectangle 10"/>
          <p:cNvSpPr>
            <a:spLocks noChangeArrowheads="1"/>
          </p:cNvSpPr>
          <p:nvPr/>
        </p:nvSpPr>
        <p:spPr bwMode="auto">
          <a:xfrm>
            <a:off x="4151784" y="2168860"/>
            <a:ext cx="739282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eaLnBrk="1" hangingPunct="1">
              <a:spcBef>
                <a:spcPct val="0"/>
              </a:spcBef>
              <a:buNone/>
            </a:pPr>
            <a:r>
              <a:rPr lang="fr-FR" altLang="fr-FR" sz="4800" b="1" dirty="0">
                <a:solidFill>
                  <a:srgbClr val="5F5F5F"/>
                </a:solidFill>
              </a:rPr>
              <a:t>Matinée Entreprises</a:t>
            </a:r>
          </a:p>
          <a:p>
            <a:pPr defTabSz="1219170" eaLnBrk="1" hangingPunct="1">
              <a:spcBef>
                <a:spcPct val="0"/>
              </a:spcBef>
              <a:buNone/>
            </a:pPr>
            <a:endParaRPr lang="fr-FR" altLang="fr-FR" sz="4800" b="1" dirty="0">
              <a:solidFill>
                <a:srgbClr val="5F5F5F"/>
              </a:solidFill>
            </a:endParaRPr>
          </a:p>
          <a:p>
            <a:pPr defTabSz="1219170" eaLnBrk="1" hangingPunct="1">
              <a:spcBef>
                <a:spcPct val="0"/>
              </a:spcBef>
              <a:buNone/>
            </a:pPr>
            <a:r>
              <a:rPr lang="fr-FR" altLang="fr-FR" dirty="0">
                <a:solidFill>
                  <a:srgbClr val="5F5F5F"/>
                </a:solidFill>
              </a:rPr>
              <a:t>Renouvellement des marchés d’entretien courant</a:t>
            </a:r>
          </a:p>
        </p:txBody>
      </p:sp>
      <p:sp>
        <p:nvSpPr>
          <p:cNvPr id="2" name="Rectangle 11">
            <a:extLst>
              <a:ext uri="{FF2B5EF4-FFF2-40B4-BE49-F238E27FC236}">
                <a16:creationId xmlns:a16="http://schemas.microsoft.com/office/drawing/2014/main" id="{3524ADCC-0D08-B13C-AC64-A55E1027617F}"/>
              </a:ext>
            </a:extLst>
          </p:cNvPr>
          <p:cNvSpPr>
            <a:spLocks noChangeArrowheads="1"/>
          </p:cNvSpPr>
          <p:nvPr/>
        </p:nvSpPr>
        <p:spPr bwMode="auto">
          <a:xfrm>
            <a:off x="7635753" y="6013087"/>
            <a:ext cx="422447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189" indent="-457189" algn="r" defTabSz="1219170" eaLnBrk="1" hangingPunct="1">
              <a:buNone/>
            </a:pPr>
            <a:r>
              <a:rPr lang="fr-FR" altLang="fr-FR" sz="1600" dirty="0">
                <a:solidFill>
                  <a:srgbClr val="5F5F5F"/>
                </a:solidFill>
              </a:rPr>
              <a:t>La Roche-sur-Yon / Le 19 mai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04FC24-5225-2B17-BDAB-73435B4586AE}"/>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ECE91CEA-591C-5F78-6BA7-1659170F1AA7}"/>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 champ d’intervention</a:t>
            </a:r>
          </a:p>
        </p:txBody>
      </p:sp>
      <p:sp>
        <p:nvSpPr>
          <p:cNvPr id="5124" name="ZoneTexte 1">
            <a:extLst>
              <a:ext uri="{FF2B5EF4-FFF2-40B4-BE49-F238E27FC236}">
                <a16:creationId xmlns:a16="http://schemas.microsoft.com/office/drawing/2014/main" id="{4AEA97A9-A674-1EC3-9D1D-6D5810BD99D9}"/>
              </a:ext>
            </a:extLst>
          </p:cNvPr>
          <p:cNvSpPr txBox="1">
            <a:spLocks noChangeArrowheads="1"/>
          </p:cNvSpPr>
          <p:nvPr/>
        </p:nvSpPr>
        <p:spPr bwMode="auto">
          <a:xfrm>
            <a:off x="4151784" y="1700808"/>
            <a:ext cx="746335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ct val="0"/>
              </a:spcBef>
              <a:buNone/>
              <a:defRPr/>
            </a:pPr>
            <a:r>
              <a:rPr lang="fr-FR" altLang="fr-FR" sz="1800" dirty="0">
                <a:solidFill>
                  <a:srgbClr val="333333"/>
                </a:solidFill>
              </a:rPr>
              <a:t>Vendée Habitat est présent dans 241 communes du département</a:t>
            </a:r>
          </a:p>
          <a:p>
            <a:pPr lvl="0" eaLnBrk="1" hangingPunct="1">
              <a:spcBef>
                <a:spcPct val="0"/>
              </a:spcBef>
              <a:buNone/>
              <a:defRPr/>
            </a:pPr>
            <a:endParaRPr lang="fr-FR" altLang="fr-FR" sz="1800" dirty="0">
              <a:solidFill>
                <a:srgbClr val="333333"/>
              </a:solidFill>
            </a:endParaRPr>
          </a:p>
          <a:p>
            <a:pPr lvl="0" eaLnBrk="1" hangingPunct="1">
              <a:spcBef>
                <a:spcPct val="0"/>
              </a:spcBef>
              <a:buNone/>
              <a:defRPr/>
            </a:pPr>
            <a:r>
              <a:rPr lang="fr-FR" altLang="fr-FR" sz="1800" dirty="0">
                <a:solidFill>
                  <a:srgbClr val="333333"/>
                </a:solidFill>
              </a:rPr>
              <a:t>Le marché s’applique sur le patrimoine suivant :</a:t>
            </a:r>
          </a:p>
          <a:p>
            <a:pPr lvl="0" eaLnBrk="1" hangingPunct="1">
              <a:spcBef>
                <a:spcPct val="0"/>
              </a:spcBef>
              <a:buNone/>
              <a:defRPr/>
            </a:pPr>
            <a:endParaRPr lang="fr-FR" altLang="fr-FR" sz="1800" dirty="0">
              <a:solidFill>
                <a:srgbClr val="333333"/>
              </a:solidFill>
            </a:endParaRPr>
          </a:p>
          <a:p>
            <a:pPr marL="285750" indent="-285750" eaLnBrk="1" hangingPunct="1">
              <a:spcBef>
                <a:spcPct val="0"/>
              </a:spcBef>
              <a:defRPr/>
            </a:pPr>
            <a:r>
              <a:rPr lang="fr-FR" altLang="fr-FR" sz="1800" dirty="0">
                <a:solidFill>
                  <a:srgbClr val="333333"/>
                </a:solidFill>
              </a:rPr>
              <a:t>16 151 logements au 28 février 2026 répartis en :</a:t>
            </a:r>
          </a:p>
          <a:p>
            <a:pPr marL="989013" indent="-363538" eaLnBrk="1" hangingPunct="1">
              <a:spcBef>
                <a:spcPct val="0"/>
              </a:spcBef>
              <a:defRPr/>
            </a:pPr>
            <a:r>
              <a:rPr lang="fr-FR" altLang="fr-FR" sz="1800" dirty="0">
                <a:solidFill>
                  <a:srgbClr val="333333"/>
                </a:solidFill>
              </a:rPr>
              <a:t>6 593 individuels</a:t>
            </a:r>
          </a:p>
          <a:p>
            <a:pPr marL="989013" indent="-363538" eaLnBrk="1" hangingPunct="1">
              <a:spcBef>
                <a:spcPct val="0"/>
              </a:spcBef>
              <a:defRPr/>
            </a:pPr>
            <a:r>
              <a:rPr lang="fr-FR" altLang="fr-FR" sz="1800" dirty="0">
                <a:solidFill>
                  <a:srgbClr val="333333"/>
                </a:solidFill>
              </a:rPr>
              <a:t>1 413 intermédiaires</a:t>
            </a:r>
          </a:p>
          <a:p>
            <a:pPr marL="989013" indent="-363538" eaLnBrk="1" hangingPunct="1">
              <a:spcBef>
                <a:spcPct val="0"/>
              </a:spcBef>
              <a:defRPr/>
            </a:pPr>
            <a:r>
              <a:rPr lang="fr-FR" altLang="fr-FR" sz="1800" dirty="0">
                <a:solidFill>
                  <a:srgbClr val="333333"/>
                </a:solidFill>
              </a:rPr>
              <a:t>8 145 collectifs</a:t>
            </a:r>
          </a:p>
          <a:p>
            <a:pPr marL="285750" indent="-285750" eaLnBrk="1" hangingPunct="1">
              <a:spcBef>
                <a:spcPct val="0"/>
              </a:spcBef>
              <a:defRPr/>
            </a:pPr>
            <a:endParaRPr lang="fr-FR" altLang="fr-FR" sz="1800" dirty="0">
              <a:solidFill>
                <a:srgbClr val="333333"/>
              </a:solidFill>
            </a:endParaRPr>
          </a:p>
          <a:p>
            <a:pPr marL="285750" indent="-285750" eaLnBrk="1" hangingPunct="1">
              <a:spcBef>
                <a:spcPct val="0"/>
              </a:spcBef>
              <a:defRPr/>
            </a:pPr>
            <a:r>
              <a:rPr lang="fr-FR" altLang="fr-FR" sz="1800" dirty="0">
                <a:solidFill>
                  <a:srgbClr val="333333"/>
                </a:solidFill>
              </a:rPr>
              <a:t>12 sites de gendarmerie en logements et 8 en locaux administratifs</a:t>
            </a:r>
          </a:p>
          <a:p>
            <a:pPr marL="285750" indent="-285750" eaLnBrk="1" hangingPunct="1">
              <a:spcBef>
                <a:spcPct val="0"/>
              </a:spcBef>
              <a:defRPr/>
            </a:pPr>
            <a:endParaRPr lang="fr-FR" altLang="fr-FR" sz="1800" dirty="0">
              <a:solidFill>
                <a:srgbClr val="333333"/>
              </a:solidFill>
            </a:endParaRPr>
          </a:p>
          <a:p>
            <a:pPr marL="285750" indent="-285750" eaLnBrk="1" hangingPunct="1">
              <a:spcBef>
                <a:spcPct val="0"/>
              </a:spcBef>
              <a:defRPr/>
            </a:pPr>
            <a:r>
              <a:rPr lang="fr-FR" altLang="fr-FR" sz="1800" dirty="0">
                <a:solidFill>
                  <a:srgbClr val="333333"/>
                </a:solidFill>
              </a:rPr>
              <a:t>50 locaux divers : bureaux, commerces, pôles santé, …</a:t>
            </a:r>
          </a:p>
        </p:txBody>
      </p:sp>
      <p:pic>
        <p:nvPicPr>
          <p:cNvPr id="6" name="Image 5">
            <a:extLst>
              <a:ext uri="{FF2B5EF4-FFF2-40B4-BE49-F238E27FC236}">
                <a16:creationId xmlns:a16="http://schemas.microsoft.com/office/drawing/2014/main" id="{8F8D2172-29FF-84C4-E2FC-0E549362D9B1}"/>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EDCA194F-2B35-87E8-E7C7-6165DABDF455}"/>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010C4383-B1B5-8BEC-A585-1CE9DE3C32CC}"/>
              </a:ext>
            </a:extLst>
          </p:cNvPr>
          <p:cNvPicPr>
            <a:picLocks noChangeAspect="1"/>
          </p:cNvPicPr>
          <p:nvPr/>
        </p:nvPicPr>
        <p:blipFill>
          <a:blip r:embed="rId5">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spTree>
    <p:extLst>
      <p:ext uri="{BB962C8B-B14F-4D97-AF65-F5344CB8AC3E}">
        <p14:creationId xmlns:p14="http://schemas.microsoft.com/office/powerpoint/2010/main" val="348535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973049C-563D-0E46-184B-FD0BBCE0805A}"/>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95742DE1-015F-BC2E-C999-689FA4C205AE}"/>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 champ d’intervention</a:t>
            </a:r>
          </a:p>
        </p:txBody>
      </p:sp>
      <p:sp>
        <p:nvSpPr>
          <p:cNvPr id="5124" name="ZoneTexte 1">
            <a:extLst>
              <a:ext uri="{FF2B5EF4-FFF2-40B4-BE49-F238E27FC236}">
                <a16:creationId xmlns:a16="http://schemas.microsoft.com/office/drawing/2014/main" id="{FB4C362A-2664-B5E9-59A8-049995B999DA}"/>
              </a:ext>
            </a:extLst>
          </p:cNvPr>
          <p:cNvSpPr txBox="1">
            <a:spLocks noChangeArrowheads="1"/>
          </p:cNvSpPr>
          <p:nvPr/>
        </p:nvSpPr>
        <p:spPr bwMode="auto">
          <a:xfrm>
            <a:off x="4151784" y="1700808"/>
            <a:ext cx="7463358" cy="354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ts val="432"/>
              </a:spcBef>
              <a:buNone/>
              <a:defRPr/>
            </a:pPr>
            <a:r>
              <a:rPr lang="fr-FR" altLang="fr-FR" sz="1800" dirty="0">
                <a:solidFill>
                  <a:srgbClr val="333333"/>
                </a:solidFill>
              </a:rPr>
              <a:t>Le renouvellement du marché d’entretien courant concerne 6 lots techniques …</a:t>
            </a:r>
          </a:p>
          <a:p>
            <a:pPr marL="285750" indent="-285750" eaLnBrk="1" hangingPunct="1">
              <a:spcBef>
                <a:spcPts val="432"/>
              </a:spcBef>
              <a:defRPr/>
            </a:pPr>
            <a:r>
              <a:rPr lang="fr-FR" altLang="fr-FR" sz="1800" dirty="0">
                <a:solidFill>
                  <a:srgbClr val="333333"/>
                </a:solidFill>
              </a:rPr>
              <a:t>Maçonnerie</a:t>
            </a:r>
          </a:p>
          <a:p>
            <a:pPr marL="285750" indent="-285750" eaLnBrk="1" hangingPunct="1">
              <a:spcBef>
                <a:spcPts val="432"/>
              </a:spcBef>
              <a:defRPr/>
            </a:pPr>
            <a:r>
              <a:rPr lang="fr-FR" altLang="fr-FR" sz="1800" dirty="0">
                <a:solidFill>
                  <a:srgbClr val="333333"/>
                </a:solidFill>
              </a:rPr>
              <a:t>Peinture / revêtement de sols</a:t>
            </a:r>
          </a:p>
          <a:p>
            <a:pPr marL="285750" indent="-285750" eaLnBrk="1" hangingPunct="1">
              <a:spcBef>
                <a:spcPts val="432"/>
              </a:spcBef>
              <a:defRPr/>
            </a:pPr>
            <a:r>
              <a:rPr lang="fr-FR" altLang="fr-FR" sz="1800" dirty="0">
                <a:solidFill>
                  <a:srgbClr val="333333"/>
                </a:solidFill>
              </a:rPr>
              <a:t>Menuiserie / quincaillerie</a:t>
            </a:r>
          </a:p>
          <a:p>
            <a:pPr marL="285750" indent="-285750" eaLnBrk="1" hangingPunct="1">
              <a:spcBef>
                <a:spcPts val="432"/>
              </a:spcBef>
              <a:defRPr/>
            </a:pPr>
            <a:r>
              <a:rPr lang="fr-FR" altLang="fr-FR" sz="1800" dirty="0">
                <a:solidFill>
                  <a:srgbClr val="333333"/>
                </a:solidFill>
              </a:rPr>
              <a:t>Électricité courant faible</a:t>
            </a:r>
          </a:p>
          <a:p>
            <a:pPr marL="285750" indent="-285750" eaLnBrk="1" hangingPunct="1">
              <a:spcBef>
                <a:spcPts val="432"/>
              </a:spcBef>
              <a:defRPr/>
            </a:pPr>
            <a:r>
              <a:rPr lang="fr-FR" altLang="fr-FR" sz="1800" dirty="0">
                <a:solidFill>
                  <a:srgbClr val="333333"/>
                </a:solidFill>
              </a:rPr>
              <a:t>Plomberie / sanitaire</a:t>
            </a:r>
          </a:p>
          <a:p>
            <a:pPr marL="285750" indent="-285750" eaLnBrk="1" hangingPunct="1">
              <a:spcBef>
                <a:spcPts val="432"/>
              </a:spcBef>
              <a:defRPr/>
            </a:pPr>
            <a:r>
              <a:rPr lang="fr-FR" altLang="fr-FR" sz="1800" dirty="0">
                <a:solidFill>
                  <a:srgbClr val="333333"/>
                </a:solidFill>
              </a:rPr>
              <a:t>Couverture / étanchéité / bardage</a:t>
            </a:r>
          </a:p>
          <a:p>
            <a:pPr lvl="0" eaLnBrk="1" hangingPunct="1">
              <a:spcBef>
                <a:spcPts val="432"/>
              </a:spcBef>
              <a:buNone/>
              <a:defRPr/>
            </a:pPr>
            <a:endParaRPr lang="fr-FR" altLang="fr-FR" sz="1800" dirty="0">
              <a:solidFill>
                <a:srgbClr val="333333"/>
              </a:solidFill>
            </a:endParaRPr>
          </a:p>
          <a:p>
            <a:pPr lvl="0" eaLnBrk="1" hangingPunct="1">
              <a:spcBef>
                <a:spcPts val="432"/>
              </a:spcBef>
              <a:buNone/>
              <a:defRPr/>
            </a:pPr>
            <a:r>
              <a:rPr lang="fr-FR" altLang="fr-FR" sz="1800" dirty="0">
                <a:solidFill>
                  <a:srgbClr val="333333"/>
                </a:solidFill>
              </a:rPr>
              <a:t>… qui représentent, au total, 54 marchés du fait d’une sectorisation selon les lots</a:t>
            </a:r>
          </a:p>
        </p:txBody>
      </p:sp>
      <p:pic>
        <p:nvPicPr>
          <p:cNvPr id="6" name="Image 5">
            <a:extLst>
              <a:ext uri="{FF2B5EF4-FFF2-40B4-BE49-F238E27FC236}">
                <a16:creationId xmlns:a16="http://schemas.microsoft.com/office/drawing/2014/main" id="{79F56611-67F1-B065-04C2-1DA77CE985E8}"/>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F39B17EA-658E-EE73-9FB3-A60EE0F26657}"/>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368553ED-72BA-5B17-6BA7-6487910A171A}"/>
              </a:ext>
            </a:extLst>
          </p:cNvPr>
          <p:cNvPicPr>
            <a:picLocks noChangeAspect="1"/>
          </p:cNvPicPr>
          <p:nvPr/>
        </p:nvPicPr>
        <p:blipFill>
          <a:blip r:embed="rId5">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spTree>
    <p:extLst>
      <p:ext uri="{BB962C8B-B14F-4D97-AF65-F5344CB8AC3E}">
        <p14:creationId xmlns:p14="http://schemas.microsoft.com/office/powerpoint/2010/main" val="159171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C6E1E81-AF87-AA3A-6691-1BEFE6F089F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F86E2A14-AC88-E7B7-8FEF-7AE3FD1AA48C}"/>
              </a:ext>
            </a:extLst>
          </p:cNvPr>
          <p:cNvPicPr>
            <a:picLocks noChangeAspect="1"/>
          </p:cNvPicPr>
          <p:nvPr/>
        </p:nvPicPr>
        <p:blipFill>
          <a:blip r:embed="rId3"/>
          <a:stretch>
            <a:fillRect/>
          </a:stretch>
        </p:blipFill>
        <p:spPr>
          <a:xfrm>
            <a:off x="335360" y="236080"/>
            <a:ext cx="9074179" cy="6385839"/>
          </a:xfrm>
          <a:prstGeom prst="rect">
            <a:avLst/>
          </a:prstGeom>
        </p:spPr>
      </p:pic>
      <p:sp>
        <p:nvSpPr>
          <p:cNvPr id="3" name="ZoneTexte 2">
            <a:extLst>
              <a:ext uri="{FF2B5EF4-FFF2-40B4-BE49-F238E27FC236}">
                <a16:creationId xmlns:a16="http://schemas.microsoft.com/office/drawing/2014/main" id="{135E4EB4-6802-7065-E45E-64F955460E5E}"/>
              </a:ext>
            </a:extLst>
          </p:cNvPr>
          <p:cNvSpPr txBox="1"/>
          <p:nvPr/>
        </p:nvSpPr>
        <p:spPr>
          <a:xfrm>
            <a:off x="9624392" y="1916832"/>
            <a:ext cx="2232248" cy="1200329"/>
          </a:xfrm>
          <a:prstGeom prst="rect">
            <a:avLst/>
          </a:prstGeom>
          <a:noFill/>
        </p:spPr>
        <p:txBody>
          <a:bodyPr wrap="square" rtlCol="0">
            <a:spAutoFit/>
          </a:bodyPr>
          <a:lstStyle/>
          <a:p>
            <a:r>
              <a:rPr lang="fr-FR" b="1" dirty="0"/>
              <a:t>Lot Maçonnerie</a:t>
            </a:r>
          </a:p>
          <a:p>
            <a:endParaRPr lang="fr-FR" dirty="0"/>
          </a:p>
          <a:p>
            <a:r>
              <a:rPr lang="fr-FR" dirty="0"/>
              <a:t>Répartition en 8 secteurs/marchés </a:t>
            </a:r>
          </a:p>
        </p:txBody>
      </p:sp>
    </p:spTree>
    <p:extLst>
      <p:ext uri="{BB962C8B-B14F-4D97-AF65-F5344CB8AC3E}">
        <p14:creationId xmlns:p14="http://schemas.microsoft.com/office/powerpoint/2010/main" val="1773036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40BFF3-9775-BEC2-4424-68DDC6699D1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6C32B40-EAA3-451F-3D86-2BCDD52A10BB}"/>
              </a:ext>
            </a:extLst>
          </p:cNvPr>
          <p:cNvSpPr txBox="1"/>
          <p:nvPr/>
        </p:nvSpPr>
        <p:spPr>
          <a:xfrm>
            <a:off x="9624392" y="1916832"/>
            <a:ext cx="2232248" cy="1754326"/>
          </a:xfrm>
          <a:prstGeom prst="rect">
            <a:avLst/>
          </a:prstGeom>
          <a:noFill/>
        </p:spPr>
        <p:txBody>
          <a:bodyPr wrap="square" rtlCol="0">
            <a:spAutoFit/>
          </a:bodyPr>
          <a:lstStyle/>
          <a:p>
            <a:r>
              <a:rPr lang="fr-FR" b="1" dirty="0"/>
              <a:t>Lots Peinture/sols, </a:t>
            </a:r>
            <a:r>
              <a:rPr lang="fr-FR" b="1" cap="all" dirty="0"/>
              <a:t>é</a:t>
            </a:r>
            <a:r>
              <a:rPr lang="fr-FR" b="1" dirty="0"/>
              <a:t>lectricité et Plomberie</a:t>
            </a:r>
          </a:p>
          <a:p>
            <a:endParaRPr lang="fr-FR" dirty="0"/>
          </a:p>
          <a:p>
            <a:r>
              <a:rPr lang="fr-FR" dirty="0"/>
              <a:t>Répartition en 10 secteurs/marchés </a:t>
            </a:r>
          </a:p>
        </p:txBody>
      </p:sp>
      <p:pic>
        <p:nvPicPr>
          <p:cNvPr id="4" name="Image 3">
            <a:extLst>
              <a:ext uri="{FF2B5EF4-FFF2-40B4-BE49-F238E27FC236}">
                <a16:creationId xmlns:a16="http://schemas.microsoft.com/office/drawing/2014/main" id="{F51CDCE4-699C-760D-4714-084D6C5824BB}"/>
              </a:ext>
            </a:extLst>
          </p:cNvPr>
          <p:cNvPicPr>
            <a:picLocks noChangeAspect="1"/>
          </p:cNvPicPr>
          <p:nvPr/>
        </p:nvPicPr>
        <p:blipFill>
          <a:blip r:embed="rId3"/>
          <a:stretch>
            <a:fillRect/>
          </a:stretch>
        </p:blipFill>
        <p:spPr>
          <a:xfrm>
            <a:off x="345709" y="229828"/>
            <a:ext cx="9056751" cy="6398343"/>
          </a:xfrm>
          <a:prstGeom prst="rect">
            <a:avLst/>
          </a:prstGeom>
        </p:spPr>
      </p:pic>
    </p:spTree>
    <p:extLst>
      <p:ext uri="{BB962C8B-B14F-4D97-AF65-F5344CB8AC3E}">
        <p14:creationId xmlns:p14="http://schemas.microsoft.com/office/powerpoint/2010/main" val="415943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D0BCC6-3143-F1D6-7CE6-5F142EC354F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455E1F-B0F9-E617-A55D-745D3BC4B17E}"/>
              </a:ext>
            </a:extLst>
          </p:cNvPr>
          <p:cNvPicPr>
            <a:picLocks noChangeAspect="1"/>
          </p:cNvPicPr>
          <p:nvPr/>
        </p:nvPicPr>
        <p:blipFill>
          <a:blip r:embed="rId3"/>
          <a:stretch>
            <a:fillRect/>
          </a:stretch>
        </p:blipFill>
        <p:spPr>
          <a:xfrm>
            <a:off x="339464" y="236080"/>
            <a:ext cx="9070075" cy="6388775"/>
          </a:xfrm>
          <a:prstGeom prst="rect">
            <a:avLst/>
          </a:prstGeom>
        </p:spPr>
      </p:pic>
      <p:sp>
        <p:nvSpPr>
          <p:cNvPr id="3" name="ZoneTexte 2">
            <a:extLst>
              <a:ext uri="{FF2B5EF4-FFF2-40B4-BE49-F238E27FC236}">
                <a16:creationId xmlns:a16="http://schemas.microsoft.com/office/drawing/2014/main" id="{584F28C8-28EA-44B6-13BA-7586A38A579F}"/>
              </a:ext>
            </a:extLst>
          </p:cNvPr>
          <p:cNvSpPr txBox="1"/>
          <p:nvPr/>
        </p:nvSpPr>
        <p:spPr>
          <a:xfrm>
            <a:off x="9624392" y="1916832"/>
            <a:ext cx="2232248" cy="1200329"/>
          </a:xfrm>
          <a:prstGeom prst="rect">
            <a:avLst/>
          </a:prstGeom>
          <a:noFill/>
        </p:spPr>
        <p:txBody>
          <a:bodyPr wrap="square" rtlCol="0">
            <a:spAutoFit/>
          </a:bodyPr>
          <a:lstStyle/>
          <a:p>
            <a:r>
              <a:rPr lang="fr-FR" b="1" dirty="0"/>
              <a:t>Lot Menuiserie</a:t>
            </a:r>
          </a:p>
          <a:p>
            <a:endParaRPr lang="fr-FR" dirty="0"/>
          </a:p>
          <a:p>
            <a:r>
              <a:rPr lang="fr-FR" dirty="0"/>
              <a:t>Répartition en 11 secteurs/marchés </a:t>
            </a:r>
          </a:p>
        </p:txBody>
      </p:sp>
    </p:spTree>
    <p:extLst>
      <p:ext uri="{BB962C8B-B14F-4D97-AF65-F5344CB8AC3E}">
        <p14:creationId xmlns:p14="http://schemas.microsoft.com/office/powerpoint/2010/main" val="1305187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A283E2-0A57-F903-EA69-B3D4B263B71A}"/>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5D1AFC5-1885-D4FA-55BB-4517511E3D28}"/>
              </a:ext>
            </a:extLst>
          </p:cNvPr>
          <p:cNvPicPr>
            <a:picLocks noChangeAspect="1"/>
          </p:cNvPicPr>
          <p:nvPr/>
        </p:nvPicPr>
        <p:blipFill>
          <a:blip r:embed="rId3"/>
          <a:stretch>
            <a:fillRect/>
          </a:stretch>
        </p:blipFill>
        <p:spPr>
          <a:xfrm>
            <a:off x="349382" y="233145"/>
            <a:ext cx="9060157" cy="6395891"/>
          </a:xfrm>
          <a:prstGeom prst="rect">
            <a:avLst/>
          </a:prstGeom>
        </p:spPr>
      </p:pic>
      <p:sp>
        <p:nvSpPr>
          <p:cNvPr id="3" name="ZoneTexte 2">
            <a:extLst>
              <a:ext uri="{FF2B5EF4-FFF2-40B4-BE49-F238E27FC236}">
                <a16:creationId xmlns:a16="http://schemas.microsoft.com/office/drawing/2014/main" id="{00066152-71A2-725A-9F50-D81141822478}"/>
              </a:ext>
            </a:extLst>
          </p:cNvPr>
          <p:cNvSpPr txBox="1"/>
          <p:nvPr/>
        </p:nvSpPr>
        <p:spPr>
          <a:xfrm>
            <a:off x="9624392" y="1916832"/>
            <a:ext cx="2232248" cy="1477328"/>
          </a:xfrm>
          <a:prstGeom prst="rect">
            <a:avLst/>
          </a:prstGeom>
          <a:noFill/>
        </p:spPr>
        <p:txBody>
          <a:bodyPr wrap="square" rtlCol="0">
            <a:spAutoFit/>
          </a:bodyPr>
          <a:lstStyle/>
          <a:p>
            <a:r>
              <a:rPr lang="fr-FR" b="1" dirty="0"/>
              <a:t>Lot Couverture /étanchéité</a:t>
            </a:r>
          </a:p>
          <a:p>
            <a:endParaRPr lang="fr-FR" dirty="0"/>
          </a:p>
          <a:p>
            <a:r>
              <a:rPr lang="fr-FR" dirty="0"/>
              <a:t>Répartition en 5 secteurs/marchés </a:t>
            </a:r>
          </a:p>
        </p:txBody>
      </p:sp>
    </p:spTree>
    <p:extLst>
      <p:ext uri="{BB962C8B-B14F-4D97-AF65-F5344CB8AC3E}">
        <p14:creationId xmlns:p14="http://schemas.microsoft.com/office/powerpoint/2010/main" val="301041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BB639E-7B46-8745-F4D8-82BB1764016E}"/>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FDB5EA68-60BF-6FFD-CE51-FA3DA7DB58A8}"/>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 renouvellement des marchés</a:t>
            </a:r>
          </a:p>
          <a:p>
            <a:pPr algn="r" eaLnBrk="1" hangingPunct="1">
              <a:spcBef>
                <a:spcPct val="0"/>
              </a:spcBef>
              <a:buFontTx/>
              <a:buNone/>
            </a:pPr>
            <a:r>
              <a:rPr lang="fr-FR" altLang="fr-FR" sz="2400" b="1" dirty="0">
                <a:solidFill>
                  <a:srgbClr val="333333"/>
                </a:solidFill>
              </a:rPr>
              <a:t>d’entretien courant</a:t>
            </a:r>
          </a:p>
        </p:txBody>
      </p:sp>
      <p:sp>
        <p:nvSpPr>
          <p:cNvPr id="5124" name="ZoneTexte 1">
            <a:extLst>
              <a:ext uri="{FF2B5EF4-FFF2-40B4-BE49-F238E27FC236}">
                <a16:creationId xmlns:a16="http://schemas.microsoft.com/office/drawing/2014/main" id="{9CCA0949-3718-5826-CD96-BC431AE8798E}"/>
              </a:ext>
            </a:extLst>
          </p:cNvPr>
          <p:cNvSpPr txBox="1">
            <a:spLocks noChangeArrowheads="1"/>
          </p:cNvSpPr>
          <p:nvPr/>
        </p:nvSpPr>
        <p:spPr bwMode="auto">
          <a:xfrm>
            <a:off x="4151784" y="1700808"/>
            <a:ext cx="7463358" cy="97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ts val="432"/>
              </a:spcBef>
              <a:buNone/>
              <a:defRPr/>
            </a:pPr>
            <a:r>
              <a:rPr lang="fr-FR" altLang="fr-FR" sz="1800" b="1" dirty="0">
                <a:solidFill>
                  <a:schemeClr val="tx1">
                    <a:lumMod val="75000"/>
                    <a:lumOff val="25000"/>
                  </a:schemeClr>
                </a:solidFill>
              </a:rPr>
              <a:t>Révision des prix</a:t>
            </a:r>
          </a:p>
          <a:p>
            <a:pPr lvl="0" eaLnBrk="1" hangingPunct="1">
              <a:spcBef>
                <a:spcPts val="432"/>
              </a:spcBef>
              <a:buNone/>
              <a:defRPr/>
            </a:pPr>
            <a:r>
              <a:rPr lang="fr-FR" altLang="fr-FR" sz="1800" dirty="0">
                <a:solidFill>
                  <a:schemeClr val="tx1">
                    <a:lumMod val="75000"/>
                    <a:lumOff val="25000"/>
                  </a:schemeClr>
                </a:solidFill>
              </a:rPr>
              <a:t>Les prix sont fermes la 1</a:t>
            </a:r>
            <a:r>
              <a:rPr lang="fr-FR" altLang="fr-FR" sz="1800" baseline="30000" dirty="0">
                <a:solidFill>
                  <a:schemeClr val="tx1">
                    <a:lumMod val="75000"/>
                    <a:lumOff val="25000"/>
                  </a:schemeClr>
                </a:solidFill>
              </a:rPr>
              <a:t>ère</a:t>
            </a:r>
            <a:r>
              <a:rPr lang="fr-FR" altLang="fr-FR" sz="1800" dirty="0">
                <a:solidFill>
                  <a:schemeClr val="tx1">
                    <a:lumMod val="75000"/>
                    <a:lumOff val="25000"/>
                  </a:schemeClr>
                </a:solidFill>
              </a:rPr>
              <a:t> année et feront l’objet d’une révision applicable au 1</a:t>
            </a:r>
            <a:r>
              <a:rPr lang="fr-FR" altLang="fr-FR" sz="1800" baseline="30000" dirty="0">
                <a:solidFill>
                  <a:schemeClr val="tx1">
                    <a:lumMod val="75000"/>
                    <a:lumOff val="25000"/>
                  </a:schemeClr>
                </a:solidFill>
              </a:rPr>
              <a:t>er</a:t>
            </a:r>
            <a:r>
              <a:rPr lang="fr-FR" altLang="fr-FR" sz="1800" dirty="0">
                <a:solidFill>
                  <a:schemeClr val="tx1">
                    <a:lumMod val="75000"/>
                    <a:lumOff val="25000"/>
                  </a:schemeClr>
                </a:solidFill>
              </a:rPr>
              <a:t> janvier des années suivantes (2028, 2029 et 2030).</a:t>
            </a:r>
          </a:p>
        </p:txBody>
      </p:sp>
      <p:pic>
        <p:nvPicPr>
          <p:cNvPr id="6" name="Image 5">
            <a:extLst>
              <a:ext uri="{FF2B5EF4-FFF2-40B4-BE49-F238E27FC236}">
                <a16:creationId xmlns:a16="http://schemas.microsoft.com/office/drawing/2014/main" id="{2390E6E6-6364-BBF3-AF02-558DE6EDCBF4}"/>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869F92C1-982F-31A5-F71C-E7D00B46B6CB}"/>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B31C9B7F-8D24-8428-0F7F-62345F996481}"/>
              </a:ext>
            </a:extLst>
          </p:cNvPr>
          <p:cNvPicPr>
            <a:picLocks noChangeAspect="1"/>
          </p:cNvPicPr>
          <p:nvPr/>
        </p:nvPicPr>
        <p:blipFill>
          <a:blip r:embed="rId5">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pic>
        <p:nvPicPr>
          <p:cNvPr id="4" name="Image 3">
            <a:extLst>
              <a:ext uri="{FF2B5EF4-FFF2-40B4-BE49-F238E27FC236}">
                <a16:creationId xmlns:a16="http://schemas.microsoft.com/office/drawing/2014/main" id="{0F8CD463-AC59-8C3E-C19C-6B5A56A2E84E}"/>
              </a:ext>
            </a:extLst>
          </p:cNvPr>
          <p:cNvPicPr>
            <a:picLocks noChangeAspect="1"/>
          </p:cNvPicPr>
          <p:nvPr/>
        </p:nvPicPr>
        <p:blipFill>
          <a:blip r:embed="rId6"/>
          <a:stretch>
            <a:fillRect/>
          </a:stretch>
        </p:blipFill>
        <p:spPr>
          <a:xfrm>
            <a:off x="8328250" y="2924944"/>
            <a:ext cx="3242213" cy="3744415"/>
          </a:xfrm>
          <a:prstGeom prst="rect">
            <a:avLst/>
          </a:prstGeom>
        </p:spPr>
      </p:pic>
      <p:sp>
        <p:nvSpPr>
          <p:cNvPr id="5" name="ZoneTexte 4">
            <a:extLst>
              <a:ext uri="{FF2B5EF4-FFF2-40B4-BE49-F238E27FC236}">
                <a16:creationId xmlns:a16="http://schemas.microsoft.com/office/drawing/2014/main" id="{89890397-E1A4-A050-209D-A7900C0D7DCA}"/>
              </a:ext>
            </a:extLst>
          </p:cNvPr>
          <p:cNvSpPr txBox="1"/>
          <p:nvPr/>
        </p:nvSpPr>
        <p:spPr>
          <a:xfrm>
            <a:off x="4151784" y="3215650"/>
            <a:ext cx="3384376" cy="1477328"/>
          </a:xfrm>
          <a:prstGeom prst="rect">
            <a:avLst/>
          </a:prstGeom>
          <a:noFill/>
        </p:spPr>
        <p:txBody>
          <a:bodyPr wrap="square" rtlCol="0">
            <a:spAutoFit/>
          </a:bodyPr>
          <a:lstStyle/>
          <a:p>
            <a:pPr>
              <a:spcBef>
                <a:spcPts val="432"/>
              </a:spcBef>
            </a:pPr>
            <a:r>
              <a:rPr lang="fr-FR" altLang="fr-FR" dirty="0">
                <a:solidFill>
                  <a:schemeClr val="tx1">
                    <a:lumMod val="75000"/>
                    <a:lumOff val="25000"/>
                  </a:schemeClr>
                </a:solidFill>
              </a:rPr>
              <a:t>Durant ces périodes, des commandes appelées </a:t>
            </a:r>
            <a:r>
              <a:rPr lang="fr-FR" altLang="fr-FR" b="1" dirty="0">
                <a:solidFill>
                  <a:schemeClr val="tx1">
                    <a:lumMod val="75000"/>
                    <a:lumOff val="25000"/>
                  </a:schemeClr>
                </a:solidFill>
              </a:rPr>
              <a:t>bons de travaux </a:t>
            </a:r>
            <a:r>
              <a:rPr lang="fr-FR" altLang="fr-FR" dirty="0">
                <a:solidFill>
                  <a:schemeClr val="tx1">
                    <a:lumMod val="75000"/>
                    <a:lumOff val="25000"/>
                  </a:schemeClr>
                </a:solidFill>
              </a:rPr>
              <a:t>seront établies par les agences ou les services de Vendée Habitat au siège. </a:t>
            </a:r>
            <a:endParaRPr lang="fr-FR" altLang="fr-FR" dirty="0">
              <a:solidFill>
                <a:schemeClr val="tx1">
                  <a:lumMod val="75000"/>
                  <a:lumOff val="25000"/>
                </a:schemeClr>
              </a:solidFill>
              <a:highlight>
                <a:srgbClr val="FFFF00"/>
              </a:highlight>
            </a:endParaRPr>
          </a:p>
        </p:txBody>
      </p:sp>
    </p:spTree>
    <p:extLst>
      <p:ext uri="{BB962C8B-B14F-4D97-AF65-F5344CB8AC3E}">
        <p14:creationId xmlns:p14="http://schemas.microsoft.com/office/powerpoint/2010/main" val="897837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495A3B7-6D0F-ABBA-78B7-58A4F4905F4F}"/>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EFB6EF3D-EAC8-ADF9-7ED0-48803CAD0A7E}"/>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Quelques chiffres sur le marché</a:t>
            </a:r>
          </a:p>
          <a:p>
            <a:pPr algn="r" eaLnBrk="1" hangingPunct="1">
              <a:spcBef>
                <a:spcPct val="0"/>
              </a:spcBef>
              <a:buFontTx/>
              <a:buNone/>
            </a:pPr>
            <a:r>
              <a:rPr lang="fr-FR" altLang="fr-FR" sz="2400" b="1" dirty="0">
                <a:solidFill>
                  <a:srgbClr val="333333"/>
                </a:solidFill>
              </a:rPr>
              <a:t>2023-2026</a:t>
            </a:r>
          </a:p>
        </p:txBody>
      </p:sp>
      <p:sp>
        <p:nvSpPr>
          <p:cNvPr id="5124" name="ZoneTexte 1">
            <a:extLst>
              <a:ext uri="{FF2B5EF4-FFF2-40B4-BE49-F238E27FC236}">
                <a16:creationId xmlns:a16="http://schemas.microsoft.com/office/drawing/2014/main" id="{83F71B37-138B-4C27-2441-0292094EE440}"/>
              </a:ext>
            </a:extLst>
          </p:cNvPr>
          <p:cNvSpPr txBox="1">
            <a:spLocks noChangeArrowheads="1"/>
          </p:cNvSpPr>
          <p:nvPr/>
        </p:nvSpPr>
        <p:spPr bwMode="auto">
          <a:xfrm>
            <a:off x="4151784" y="1700808"/>
            <a:ext cx="7463358"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ts val="432"/>
              </a:spcBef>
              <a:buNone/>
              <a:defRPr/>
            </a:pPr>
            <a:r>
              <a:rPr lang="fr-FR" altLang="fr-FR" sz="1800" dirty="0">
                <a:solidFill>
                  <a:schemeClr val="tx1">
                    <a:lumMod val="75000"/>
                    <a:lumOff val="25000"/>
                  </a:schemeClr>
                </a:solidFill>
              </a:rPr>
              <a:t>Sur la période 2023 à 2025 (marché d’entretien courant en cours), nous observons :</a:t>
            </a:r>
          </a:p>
          <a:p>
            <a:pPr marL="285750" indent="-285750" eaLnBrk="1" hangingPunct="1">
              <a:spcBef>
                <a:spcPts val="432"/>
              </a:spcBef>
              <a:defRPr/>
            </a:pPr>
            <a:r>
              <a:rPr lang="fr-FR" altLang="fr-FR" sz="1800" dirty="0">
                <a:solidFill>
                  <a:schemeClr val="tx1">
                    <a:lumMod val="75000"/>
                    <a:lumOff val="25000"/>
                  </a:schemeClr>
                </a:solidFill>
              </a:rPr>
              <a:t>Plus de 12.000 bons de travaux en moyenne par an</a:t>
            </a:r>
          </a:p>
          <a:p>
            <a:pPr marL="285750" indent="-285750" eaLnBrk="1" hangingPunct="1">
              <a:spcBef>
                <a:spcPts val="432"/>
              </a:spcBef>
              <a:defRPr/>
            </a:pPr>
            <a:r>
              <a:rPr lang="fr-FR" altLang="fr-FR" sz="1800" dirty="0">
                <a:solidFill>
                  <a:schemeClr val="tx1">
                    <a:lumMod val="75000"/>
                    <a:lumOff val="25000"/>
                  </a:schemeClr>
                </a:solidFill>
              </a:rPr>
              <a:t>Une dépense de 5,6 millions d’euros en moyenne par an</a:t>
            </a:r>
          </a:p>
          <a:p>
            <a:pPr marL="285750" indent="-285750" eaLnBrk="1" hangingPunct="1">
              <a:spcBef>
                <a:spcPts val="432"/>
              </a:spcBef>
              <a:defRPr/>
            </a:pPr>
            <a:r>
              <a:rPr lang="fr-FR" altLang="fr-FR" sz="1800" dirty="0">
                <a:solidFill>
                  <a:schemeClr val="tx1">
                    <a:lumMod val="75000"/>
                    <a:lumOff val="25000"/>
                  </a:schemeClr>
                </a:solidFill>
              </a:rPr>
              <a:t>Soit </a:t>
            </a:r>
            <a:r>
              <a:rPr lang="fr-FR" altLang="fr-FR" sz="1800" b="1" dirty="0">
                <a:solidFill>
                  <a:schemeClr val="tx1">
                    <a:lumMod val="75000"/>
                    <a:lumOff val="25000"/>
                  </a:schemeClr>
                </a:solidFill>
              </a:rPr>
              <a:t>une dépense prévisionnelle de 22,5 millions d’euros </a:t>
            </a:r>
            <a:r>
              <a:rPr lang="fr-FR" altLang="fr-FR" sz="1800" dirty="0">
                <a:solidFill>
                  <a:schemeClr val="tx1">
                    <a:lumMod val="75000"/>
                    <a:lumOff val="25000"/>
                  </a:schemeClr>
                </a:solidFill>
              </a:rPr>
              <a:t>sur les 4 années du marché (2023-2026) </a:t>
            </a:r>
          </a:p>
        </p:txBody>
      </p:sp>
      <p:pic>
        <p:nvPicPr>
          <p:cNvPr id="6" name="Image 5">
            <a:extLst>
              <a:ext uri="{FF2B5EF4-FFF2-40B4-BE49-F238E27FC236}">
                <a16:creationId xmlns:a16="http://schemas.microsoft.com/office/drawing/2014/main" id="{71F074E7-C2DD-49D5-2B96-E2B2D52CA1E3}"/>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357CEAF0-D90B-C38C-8783-0AAD76DD5548}"/>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3B6FEB86-3896-3069-5C1F-55B76E6D4A02}"/>
              </a:ext>
            </a:extLst>
          </p:cNvPr>
          <p:cNvPicPr>
            <a:picLocks noChangeAspect="1"/>
          </p:cNvPicPr>
          <p:nvPr/>
        </p:nvPicPr>
        <p:blipFill>
          <a:blip r:embed="rId5">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sp>
        <p:nvSpPr>
          <p:cNvPr id="5" name="ZoneTexte 4">
            <a:extLst>
              <a:ext uri="{FF2B5EF4-FFF2-40B4-BE49-F238E27FC236}">
                <a16:creationId xmlns:a16="http://schemas.microsoft.com/office/drawing/2014/main" id="{564D6268-E1D9-A1C0-5F68-566910C0D843}"/>
              </a:ext>
            </a:extLst>
          </p:cNvPr>
          <p:cNvSpPr txBox="1"/>
          <p:nvPr/>
        </p:nvSpPr>
        <p:spPr>
          <a:xfrm>
            <a:off x="4151784" y="4111912"/>
            <a:ext cx="2448272" cy="1477328"/>
          </a:xfrm>
          <a:prstGeom prst="rect">
            <a:avLst/>
          </a:prstGeom>
          <a:noFill/>
        </p:spPr>
        <p:txBody>
          <a:bodyPr wrap="square" rtlCol="0">
            <a:spAutoFit/>
          </a:bodyPr>
          <a:lstStyle/>
          <a:p>
            <a:pPr>
              <a:spcBef>
                <a:spcPts val="432"/>
              </a:spcBef>
            </a:pPr>
            <a:r>
              <a:rPr lang="fr-FR" altLang="fr-FR" dirty="0">
                <a:solidFill>
                  <a:schemeClr val="tx1">
                    <a:lumMod val="75000"/>
                    <a:lumOff val="25000"/>
                  </a:schemeClr>
                </a:solidFill>
              </a:rPr>
              <a:t>La répartition par lot technique est la suivante (en nombre de bons de travaux en moyenne par an) :</a:t>
            </a:r>
            <a:endParaRPr lang="fr-FR" altLang="fr-FR" dirty="0">
              <a:solidFill>
                <a:schemeClr val="tx1">
                  <a:lumMod val="75000"/>
                  <a:lumOff val="25000"/>
                </a:schemeClr>
              </a:solidFill>
              <a:highlight>
                <a:srgbClr val="FFFF00"/>
              </a:highlight>
            </a:endParaRPr>
          </a:p>
        </p:txBody>
      </p:sp>
      <p:pic>
        <p:nvPicPr>
          <p:cNvPr id="8" name="Image 7">
            <a:extLst>
              <a:ext uri="{FF2B5EF4-FFF2-40B4-BE49-F238E27FC236}">
                <a16:creationId xmlns:a16="http://schemas.microsoft.com/office/drawing/2014/main" id="{7F57C6D5-72BA-98C7-3866-18B25760644A}"/>
              </a:ext>
            </a:extLst>
          </p:cNvPr>
          <p:cNvPicPr>
            <a:picLocks noChangeAspect="1"/>
          </p:cNvPicPr>
          <p:nvPr/>
        </p:nvPicPr>
        <p:blipFill>
          <a:blip r:embed="rId6"/>
          <a:stretch>
            <a:fillRect/>
          </a:stretch>
        </p:blipFill>
        <p:spPr>
          <a:xfrm>
            <a:off x="7185135" y="3758992"/>
            <a:ext cx="4395592" cy="2796400"/>
          </a:xfrm>
          <a:prstGeom prst="rect">
            <a:avLst/>
          </a:prstGeom>
        </p:spPr>
      </p:pic>
    </p:spTree>
    <p:extLst>
      <p:ext uri="{BB962C8B-B14F-4D97-AF65-F5344CB8AC3E}">
        <p14:creationId xmlns:p14="http://schemas.microsoft.com/office/powerpoint/2010/main" val="2458009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0506E4-17BC-73CD-81B4-8041DA362BB5}"/>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FA2638CE-7AB0-DD8E-C42C-2A5988A56359}"/>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Quelques chiffres sur le marché</a:t>
            </a:r>
          </a:p>
          <a:p>
            <a:pPr algn="r" eaLnBrk="1" hangingPunct="1">
              <a:spcBef>
                <a:spcPct val="0"/>
              </a:spcBef>
              <a:buFontTx/>
              <a:buNone/>
            </a:pPr>
            <a:r>
              <a:rPr lang="fr-FR" altLang="fr-FR" sz="2400" b="1" dirty="0">
                <a:solidFill>
                  <a:srgbClr val="333333"/>
                </a:solidFill>
              </a:rPr>
              <a:t>2023-2026</a:t>
            </a:r>
          </a:p>
        </p:txBody>
      </p:sp>
      <p:sp>
        <p:nvSpPr>
          <p:cNvPr id="5124" name="ZoneTexte 1">
            <a:extLst>
              <a:ext uri="{FF2B5EF4-FFF2-40B4-BE49-F238E27FC236}">
                <a16:creationId xmlns:a16="http://schemas.microsoft.com/office/drawing/2014/main" id="{96826081-4260-1BF2-38FA-3B5E804A5D61}"/>
              </a:ext>
            </a:extLst>
          </p:cNvPr>
          <p:cNvSpPr txBox="1">
            <a:spLocks noChangeArrowheads="1"/>
          </p:cNvSpPr>
          <p:nvPr/>
        </p:nvSpPr>
        <p:spPr bwMode="auto">
          <a:xfrm>
            <a:off x="4151784" y="1700808"/>
            <a:ext cx="7463358"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ts val="432"/>
              </a:spcBef>
              <a:buNone/>
              <a:defRPr/>
            </a:pPr>
            <a:r>
              <a:rPr lang="fr-FR" altLang="fr-FR" sz="1800" dirty="0">
                <a:solidFill>
                  <a:schemeClr val="tx1">
                    <a:lumMod val="75000"/>
                    <a:lumOff val="25000"/>
                  </a:schemeClr>
                </a:solidFill>
              </a:rPr>
              <a:t>Le Département des Référents Techniques reste à votre disposition pour tout complément d’information technique sur ces nouveaux marchés :</a:t>
            </a:r>
          </a:p>
          <a:p>
            <a:pPr lvl="0" eaLnBrk="1" hangingPunct="1">
              <a:spcBef>
                <a:spcPts val="432"/>
              </a:spcBef>
              <a:buNone/>
              <a:defRPr/>
            </a:pPr>
            <a:endParaRPr lang="fr-FR" altLang="fr-FR" sz="1800" dirty="0">
              <a:solidFill>
                <a:schemeClr val="tx1">
                  <a:lumMod val="75000"/>
                  <a:lumOff val="25000"/>
                </a:schemeClr>
              </a:solidFill>
            </a:endParaRPr>
          </a:p>
          <a:p>
            <a:pPr lvl="0" eaLnBrk="1" hangingPunct="1">
              <a:spcBef>
                <a:spcPts val="432"/>
              </a:spcBef>
              <a:buNone/>
              <a:defRPr/>
            </a:pPr>
            <a:r>
              <a:rPr lang="fr-FR" altLang="fr-FR" sz="1800" dirty="0">
                <a:solidFill>
                  <a:schemeClr val="tx1">
                    <a:lumMod val="75000"/>
                    <a:lumOff val="25000"/>
                  </a:schemeClr>
                </a:solidFill>
                <a:sym typeface="Wingdings" panose="05000000000000000000" pitchFamily="2" charset="2"/>
              </a:rPr>
              <a:t>Thierry PROUTEAU : 02.51.09.85.31</a:t>
            </a:r>
          </a:p>
          <a:p>
            <a:pPr eaLnBrk="1" hangingPunct="1">
              <a:spcBef>
                <a:spcPts val="432"/>
              </a:spcBef>
              <a:buNone/>
              <a:defRPr/>
            </a:pPr>
            <a:r>
              <a:rPr lang="fr-FR" altLang="fr-FR" sz="1800" dirty="0">
                <a:solidFill>
                  <a:schemeClr val="tx1">
                    <a:lumMod val="75000"/>
                    <a:lumOff val="25000"/>
                  </a:schemeClr>
                </a:solidFill>
                <a:sym typeface="Wingdings" panose="05000000000000000000" pitchFamily="2" charset="2"/>
                <a:hlinkClick r:id="rId3"/>
              </a:rPr>
              <a:t>thierry.prouteau@vendeehabitat.fr</a:t>
            </a:r>
            <a:endParaRPr lang="fr-FR" altLang="fr-FR" sz="1800" dirty="0">
              <a:solidFill>
                <a:schemeClr val="tx1">
                  <a:lumMod val="75000"/>
                  <a:lumOff val="25000"/>
                </a:schemeClr>
              </a:solidFill>
              <a:sym typeface="Wingdings" panose="05000000000000000000" pitchFamily="2" charset="2"/>
            </a:endParaRPr>
          </a:p>
          <a:p>
            <a:pPr eaLnBrk="1" hangingPunct="1">
              <a:spcBef>
                <a:spcPts val="432"/>
              </a:spcBef>
              <a:buNone/>
              <a:defRPr/>
            </a:pPr>
            <a:endParaRPr lang="fr-FR" altLang="fr-FR" sz="1800" dirty="0">
              <a:solidFill>
                <a:schemeClr val="tx1">
                  <a:lumMod val="75000"/>
                  <a:lumOff val="25000"/>
                </a:schemeClr>
              </a:solidFill>
              <a:sym typeface="Wingdings" panose="05000000000000000000" pitchFamily="2" charset="2"/>
            </a:endParaRPr>
          </a:p>
          <a:p>
            <a:pPr eaLnBrk="1" hangingPunct="1">
              <a:spcBef>
                <a:spcPts val="432"/>
              </a:spcBef>
              <a:buNone/>
              <a:defRPr/>
            </a:pPr>
            <a:r>
              <a:rPr lang="fr-FR" altLang="fr-FR" sz="1800" dirty="0">
                <a:solidFill>
                  <a:schemeClr val="tx1">
                    <a:lumMod val="75000"/>
                    <a:lumOff val="25000"/>
                  </a:schemeClr>
                </a:solidFill>
                <a:sym typeface="Wingdings" panose="05000000000000000000" pitchFamily="2" charset="2"/>
              </a:rPr>
              <a:t>Guillaume PHELIPPEAU : </a:t>
            </a:r>
            <a:r>
              <a:rPr lang="fr-FR" sz="1800" dirty="0">
                <a:solidFill>
                  <a:schemeClr val="tx1">
                    <a:lumMod val="75000"/>
                    <a:lumOff val="25000"/>
                  </a:schemeClr>
                </a:solidFill>
              </a:rPr>
              <a:t>02.51.09.85.38</a:t>
            </a:r>
            <a:endParaRPr lang="fr-FR" altLang="fr-FR" sz="1800" dirty="0">
              <a:solidFill>
                <a:schemeClr val="tx1">
                  <a:lumMod val="75000"/>
                  <a:lumOff val="25000"/>
                </a:schemeClr>
              </a:solidFill>
              <a:sym typeface="Wingdings" panose="05000000000000000000" pitchFamily="2" charset="2"/>
            </a:endParaRPr>
          </a:p>
          <a:p>
            <a:pPr lvl="0" eaLnBrk="1" hangingPunct="1">
              <a:spcBef>
                <a:spcPts val="432"/>
              </a:spcBef>
              <a:buNone/>
              <a:defRPr/>
            </a:pPr>
            <a:r>
              <a:rPr lang="fr-FR" altLang="fr-FR" sz="1800" dirty="0">
                <a:solidFill>
                  <a:schemeClr val="tx1">
                    <a:lumMod val="75000"/>
                    <a:lumOff val="25000"/>
                  </a:schemeClr>
                </a:solidFill>
                <a:sym typeface="Wingdings" panose="05000000000000000000" pitchFamily="2" charset="2"/>
                <a:hlinkClick r:id="rId4"/>
              </a:rPr>
              <a:t>guillaume.phelippeau@vendeehabitat.fr</a:t>
            </a:r>
            <a:endParaRPr lang="fr-FR" altLang="fr-FR" sz="1800" dirty="0">
              <a:solidFill>
                <a:schemeClr val="tx1">
                  <a:lumMod val="75000"/>
                  <a:lumOff val="25000"/>
                </a:schemeClr>
              </a:solidFill>
              <a:sym typeface="Wingdings" panose="05000000000000000000" pitchFamily="2" charset="2"/>
            </a:endParaRPr>
          </a:p>
          <a:p>
            <a:pPr lvl="0" eaLnBrk="1" hangingPunct="1">
              <a:spcBef>
                <a:spcPts val="432"/>
              </a:spcBef>
              <a:buNone/>
              <a:defRPr/>
            </a:pPr>
            <a:endParaRPr lang="fr-FR" altLang="fr-FR" sz="1800" dirty="0">
              <a:solidFill>
                <a:schemeClr val="tx1">
                  <a:lumMod val="75000"/>
                  <a:lumOff val="25000"/>
                </a:schemeClr>
              </a:solidFill>
              <a:sym typeface="Wingdings" panose="05000000000000000000" pitchFamily="2" charset="2"/>
            </a:endParaRPr>
          </a:p>
          <a:p>
            <a:pPr lvl="0" eaLnBrk="1" hangingPunct="1">
              <a:spcBef>
                <a:spcPts val="432"/>
              </a:spcBef>
              <a:buNone/>
              <a:defRPr/>
            </a:pPr>
            <a:r>
              <a:rPr lang="fr-FR" altLang="fr-FR" sz="1800" dirty="0">
                <a:solidFill>
                  <a:schemeClr val="tx1">
                    <a:lumMod val="75000"/>
                    <a:lumOff val="25000"/>
                  </a:schemeClr>
                </a:solidFill>
                <a:sym typeface="Wingdings" panose="05000000000000000000" pitchFamily="2" charset="2"/>
              </a:rPr>
              <a:t>Jérôme BIRAUD : </a:t>
            </a:r>
            <a:r>
              <a:rPr lang="fr-FR" sz="1800" dirty="0">
                <a:solidFill>
                  <a:schemeClr val="tx1">
                    <a:lumMod val="75000"/>
                    <a:lumOff val="25000"/>
                  </a:schemeClr>
                </a:solidFill>
              </a:rPr>
              <a:t>02.51.09.86.22</a:t>
            </a:r>
            <a:endParaRPr lang="fr-FR" altLang="fr-FR" sz="1800" dirty="0">
              <a:solidFill>
                <a:schemeClr val="tx1">
                  <a:lumMod val="75000"/>
                  <a:lumOff val="25000"/>
                </a:schemeClr>
              </a:solidFill>
              <a:sym typeface="Wingdings" panose="05000000000000000000" pitchFamily="2" charset="2"/>
            </a:endParaRPr>
          </a:p>
          <a:p>
            <a:pPr lvl="0" eaLnBrk="1" hangingPunct="1">
              <a:spcBef>
                <a:spcPts val="432"/>
              </a:spcBef>
              <a:buNone/>
              <a:defRPr/>
            </a:pPr>
            <a:r>
              <a:rPr lang="fr-FR" altLang="fr-FR" sz="1800" dirty="0">
                <a:solidFill>
                  <a:srgbClr val="5F5F5F"/>
                </a:solidFill>
                <a:hlinkClick r:id="rId5"/>
              </a:rPr>
              <a:t>jerome.biraud@vendeehabitat.fr</a:t>
            </a:r>
            <a:endParaRPr lang="fr-FR" altLang="fr-FR" sz="1800" dirty="0">
              <a:solidFill>
                <a:srgbClr val="5F5F5F"/>
              </a:solidFill>
            </a:endParaRPr>
          </a:p>
        </p:txBody>
      </p:sp>
      <p:pic>
        <p:nvPicPr>
          <p:cNvPr id="6" name="Image 5">
            <a:extLst>
              <a:ext uri="{FF2B5EF4-FFF2-40B4-BE49-F238E27FC236}">
                <a16:creationId xmlns:a16="http://schemas.microsoft.com/office/drawing/2014/main" id="{C0FBE39A-71D3-67B2-C65B-7F4138E3FB36}"/>
              </a:ext>
            </a:extLst>
          </p:cNvPr>
          <p:cNvPicPr>
            <a:picLocks noChangeAspect="1"/>
          </p:cNvPicPr>
          <p:nvPr/>
        </p:nvPicPr>
        <p:blipFill>
          <a:blip r:embed="rId6"/>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87FAA635-060D-E1C0-1725-D359BCFE8089}"/>
              </a:ext>
            </a:extLst>
          </p:cNvPr>
          <p:cNvPicPr>
            <a:picLocks noChangeAspect="1"/>
          </p:cNvPicPr>
          <p:nvPr/>
        </p:nvPicPr>
        <p:blipFill>
          <a:blip r:embed="rId7"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8846C0DA-3FFF-4CEC-2D23-CD4D7A129560}"/>
              </a:ext>
            </a:extLst>
          </p:cNvPr>
          <p:cNvPicPr>
            <a:picLocks noChangeAspect="1"/>
          </p:cNvPicPr>
          <p:nvPr/>
        </p:nvPicPr>
        <p:blipFill>
          <a:blip r:embed="rId8">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spTree>
    <p:extLst>
      <p:ext uri="{BB962C8B-B14F-4D97-AF65-F5344CB8AC3E}">
        <p14:creationId xmlns:p14="http://schemas.microsoft.com/office/powerpoint/2010/main" val="1287300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B4CDC6-2DE6-E3D9-2BA4-0E5CCA93DC98}"/>
            </a:ext>
          </a:extLst>
        </p:cNvPr>
        <p:cNvGrpSpPr/>
        <p:nvPr/>
      </p:nvGrpSpPr>
      <p:grpSpPr>
        <a:xfrm>
          <a:off x="0" y="0"/>
          <a:ext cx="0" cy="0"/>
          <a:chOff x="0" y="0"/>
          <a:chExt cx="0" cy="0"/>
        </a:xfrm>
      </p:grpSpPr>
      <p:sp>
        <p:nvSpPr>
          <p:cNvPr id="5124" name="ZoneTexte 1">
            <a:extLst>
              <a:ext uri="{FF2B5EF4-FFF2-40B4-BE49-F238E27FC236}">
                <a16:creationId xmlns:a16="http://schemas.microsoft.com/office/drawing/2014/main" id="{DC7B47AF-3D94-5445-D3A9-0672537D42DC}"/>
              </a:ext>
            </a:extLst>
          </p:cNvPr>
          <p:cNvSpPr txBox="1">
            <a:spLocks noChangeArrowheads="1"/>
          </p:cNvSpPr>
          <p:nvPr/>
        </p:nvSpPr>
        <p:spPr bwMode="auto">
          <a:xfrm>
            <a:off x="5099720" y="2093798"/>
            <a:ext cx="5388768"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spcBef>
                <a:spcPct val="0"/>
              </a:spcBef>
              <a:spcAft>
                <a:spcPts val="900"/>
              </a:spcAft>
              <a:buNone/>
              <a:defRPr/>
            </a:pPr>
            <a:r>
              <a:rPr lang="fr-FR" b="1" dirty="0">
                <a:solidFill>
                  <a:srgbClr val="5F5F5F"/>
                </a:solidFill>
              </a:rPr>
              <a:t>La réponse au marché et notre accompagnement</a:t>
            </a:r>
          </a:p>
          <a:p>
            <a:pPr indent="-285750" eaLnBrk="1" hangingPunct="1">
              <a:spcBef>
                <a:spcPct val="0"/>
              </a:spcBef>
              <a:spcAft>
                <a:spcPts val="900"/>
              </a:spcAft>
              <a:buNone/>
              <a:defRPr/>
            </a:pPr>
            <a:endParaRPr lang="fr-FR" b="1" dirty="0">
              <a:solidFill>
                <a:srgbClr val="5F5F5F"/>
              </a:solidFill>
            </a:endParaRPr>
          </a:p>
          <a:p>
            <a:pPr indent="-285750" eaLnBrk="1" hangingPunct="1">
              <a:spcBef>
                <a:spcPct val="0"/>
              </a:spcBef>
              <a:spcAft>
                <a:spcPts val="900"/>
              </a:spcAft>
              <a:buNone/>
              <a:defRPr/>
            </a:pPr>
            <a:r>
              <a:rPr lang="fr-FR" sz="2200" dirty="0">
                <a:solidFill>
                  <a:srgbClr val="5F5F5F"/>
                </a:solidFill>
              </a:rPr>
              <a:t>Par Frédéric Dubois, responsable du service juridique</a:t>
            </a:r>
          </a:p>
        </p:txBody>
      </p:sp>
      <p:pic>
        <p:nvPicPr>
          <p:cNvPr id="9" name="Image 8">
            <a:extLst>
              <a:ext uri="{FF2B5EF4-FFF2-40B4-BE49-F238E27FC236}">
                <a16:creationId xmlns:a16="http://schemas.microsoft.com/office/drawing/2014/main" id="{3C65B147-748F-3ECD-825F-6F994B432FC0}"/>
              </a:ext>
            </a:extLst>
          </p:cNvPr>
          <p:cNvPicPr>
            <a:picLocks noChangeAspect="1"/>
          </p:cNvPicPr>
          <p:nvPr/>
        </p:nvPicPr>
        <p:blipFill>
          <a:blip r:embed="rId3"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7C99764E-F6D9-110E-EE3E-56F29BDC205F}"/>
              </a:ext>
            </a:extLst>
          </p:cNvPr>
          <p:cNvPicPr>
            <a:picLocks noChangeAspect="1"/>
          </p:cNvPicPr>
          <p:nvPr/>
        </p:nvPicPr>
        <p:blipFill>
          <a:blip r:embed="rId4"/>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9B882864-DDBC-256C-FF2F-D458D30ABC16}"/>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91396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429E58-F8D5-BBA5-140B-DC23F2992AAC}"/>
            </a:ext>
          </a:extLst>
        </p:cNvPr>
        <p:cNvGrpSpPr/>
        <p:nvPr/>
      </p:nvGrpSpPr>
      <p:grpSpPr>
        <a:xfrm>
          <a:off x="0" y="0"/>
          <a:ext cx="0" cy="0"/>
          <a:chOff x="0" y="0"/>
          <a:chExt cx="0" cy="0"/>
        </a:xfrm>
      </p:grpSpPr>
      <p:sp>
        <p:nvSpPr>
          <p:cNvPr id="5124" name="ZoneTexte 1">
            <a:extLst>
              <a:ext uri="{FF2B5EF4-FFF2-40B4-BE49-F238E27FC236}">
                <a16:creationId xmlns:a16="http://schemas.microsoft.com/office/drawing/2014/main" id="{6DD68409-FD02-5D1D-804A-31BB46D76E06}"/>
              </a:ext>
            </a:extLst>
          </p:cNvPr>
          <p:cNvSpPr txBox="1">
            <a:spLocks noChangeArrowheads="1"/>
          </p:cNvSpPr>
          <p:nvPr/>
        </p:nvSpPr>
        <p:spPr bwMode="auto">
          <a:xfrm>
            <a:off x="5099720" y="2093798"/>
            <a:ext cx="5388768"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spcBef>
                <a:spcPct val="0"/>
              </a:spcBef>
              <a:spcAft>
                <a:spcPts val="900"/>
              </a:spcAft>
              <a:buNone/>
              <a:defRPr/>
            </a:pPr>
            <a:r>
              <a:rPr lang="fr-FR" altLang="fr-FR" b="1" dirty="0">
                <a:solidFill>
                  <a:srgbClr val="5F5F5F"/>
                </a:solidFill>
              </a:rPr>
              <a:t>Vendée Habitat, ac</a:t>
            </a:r>
            <a:r>
              <a:rPr lang="fr-FR" b="1" dirty="0">
                <a:solidFill>
                  <a:srgbClr val="5F5F5F"/>
                </a:solidFill>
              </a:rPr>
              <a:t>teur économique de poids en Vendée</a:t>
            </a:r>
          </a:p>
          <a:p>
            <a:pPr indent="-285750" eaLnBrk="1" hangingPunct="1">
              <a:spcBef>
                <a:spcPct val="0"/>
              </a:spcBef>
              <a:spcAft>
                <a:spcPts val="900"/>
              </a:spcAft>
              <a:buNone/>
              <a:defRPr/>
            </a:pPr>
            <a:endParaRPr lang="fr-FR" b="1" dirty="0">
              <a:solidFill>
                <a:srgbClr val="5F5F5F"/>
              </a:solidFill>
            </a:endParaRPr>
          </a:p>
          <a:p>
            <a:pPr indent="-285750" eaLnBrk="1" hangingPunct="1">
              <a:spcBef>
                <a:spcPct val="0"/>
              </a:spcBef>
              <a:spcAft>
                <a:spcPts val="900"/>
              </a:spcAft>
              <a:buNone/>
              <a:defRPr/>
            </a:pPr>
            <a:r>
              <a:rPr lang="fr-FR" sz="2200" dirty="0">
                <a:solidFill>
                  <a:srgbClr val="5F5F5F"/>
                </a:solidFill>
              </a:rPr>
              <a:t>Par Laurent Saussaye, Directeur Général</a:t>
            </a:r>
          </a:p>
        </p:txBody>
      </p:sp>
      <p:pic>
        <p:nvPicPr>
          <p:cNvPr id="9" name="Image 8">
            <a:extLst>
              <a:ext uri="{FF2B5EF4-FFF2-40B4-BE49-F238E27FC236}">
                <a16:creationId xmlns:a16="http://schemas.microsoft.com/office/drawing/2014/main" id="{6136188A-DD38-EB74-E804-62D910CE5BDF}"/>
              </a:ext>
            </a:extLst>
          </p:cNvPr>
          <p:cNvPicPr>
            <a:picLocks noChangeAspect="1"/>
          </p:cNvPicPr>
          <p:nvPr/>
        </p:nvPicPr>
        <p:blipFill>
          <a:blip r:embed="rId3" cstate="print">
            <a:extLst>
              <a:ext uri="{28A0092B-C50C-407E-A947-70E740481C1C}">
                <a14:useLocalDpi xmlns:a14="http://schemas.microsoft.com/office/drawing/2010/main" val="0"/>
              </a:ext>
            </a:extLst>
          </a:blip>
          <a:srcRect l="31342" r="31342"/>
          <a:stretch/>
        </p:blipFill>
        <p:spPr>
          <a:xfrm>
            <a:off x="0" y="0"/>
            <a:ext cx="3863752" cy="6858000"/>
          </a:xfrm>
          <a:prstGeom prst="rect">
            <a:avLst/>
          </a:prstGeom>
        </p:spPr>
      </p:pic>
      <p:pic>
        <p:nvPicPr>
          <p:cNvPr id="6" name="Image 5">
            <a:extLst>
              <a:ext uri="{FF2B5EF4-FFF2-40B4-BE49-F238E27FC236}">
                <a16:creationId xmlns:a16="http://schemas.microsoft.com/office/drawing/2014/main" id="{E08B3E5D-E246-2A58-CB21-889DC7EA7C27}"/>
              </a:ext>
            </a:extLst>
          </p:cNvPr>
          <p:cNvPicPr>
            <a:picLocks noChangeAspect="1"/>
          </p:cNvPicPr>
          <p:nvPr/>
        </p:nvPicPr>
        <p:blipFill>
          <a:blip r:embed="rId4"/>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9DA5DEAA-19CE-5855-D009-47536344B59F}"/>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400427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371018-0167-CF29-762A-39DB98581738}"/>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46C34B04-60CE-FE84-0D3D-E8170C087E20}"/>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La réponse au marché</a:t>
            </a:r>
          </a:p>
        </p:txBody>
      </p:sp>
      <p:sp>
        <p:nvSpPr>
          <p:cNvPr id="5124" name="ZoneTexte 1">
            <a:extLst>
              <a:ext uri="{FF2B5EF4-FFF2-40B4-BE49-F238E27FC236}">
                <a16:creationId xmlns:a16="http://schemas.microsoft.com/office/drawing/2014/main" id="{57728D2C-7760-80E2-5680-D6DCD9BF84E7}"/>
              </a:ext>
            </a:extLst>
          </p:cNvPr>
          <p:cNvSpPr txBox="1">
            <a:spLocks noChangeArrowheads="1"/>
          </p:cNvSpPr>
          <p:nvPr/>
        </p:nvSpPr>
        <p:spPr bwMode="auto">
          <a:xfrm>
            <a:off x="4151784" y="1668747"/>
            <a:ext cx="7463358" cy="413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1800" b="1" dirty="0">
                <a:solidFill>
                  <a:srgbClr val="404040"/>
                </a:solidFill>
              </a:rPr>
              <a:t>Qui peut répondre et sous quelle forme juridique ?</a:t>
            </a:r>
            <a:endParaRPr lang="fr-FR" sz="1800" dirty="0">
              <a:solidFill>
                <a:srgbClr val="404040"/>
              </a:solidFill>
            </a:endParaRPr>
          </a:p>
          <a:p>
            <a:pPr>
              <a:buNone/>
            </a:pPr>
            <a:r>
              <a:rPr lang="fr-FR" sz="1800" dirty="0">
                <a:solidFill>
                  <a:srgbClr val="404040"/>
                </a:solidFill>
              </a:rPr>
              <a:t>Les entreprises (opérateurs économiques) peuvent présenter une candidature et une offre :</a:t>
            </a:r>
          </a:p>
          <a:p>
            <a:pPr marL="285750" indent="-285750"/>
            <a:r>
              <a:rPr lang="fr-FR" sz="1800" dirty="0">
                <a:solidFill>
                  <a:srgbClr val="404040"/>
                </a:solidFill>
              </a:rPr>
              <a:t>Soit en entreprise individuelle,</a:t>
            </a:r>
          </a:p>
          <a:p>
            <a:pPr marL="285750" indent="-285750"/>
            <a:r>
              <a:rPr lang="fr-FR" sz="1800" dirty="0">
                <a:solidFill>
                  <a:srgbClr val="404040"/>
                </a:solidFill>
              </a:rPr>
              <a:t>Soit sous la forme d’un groupement d’entreprises (conjoint ou solidaire)</a:t>
            </a:r>
          </a:p>
          <a:p>
            <a:endParaRPr lang="fr-FR" sz="1800" dirty="0">
              <a:solidFill>
                <a:srgbClr val="404040"/>
              </a:solidFill>
            </a:endParaRPr>
          </a:p>
          <a:p>
            <a:pPr>
              <a:buNone/>
            </a:pPr>
            <a:r>
              <a:rPr lang="fr-FR" sz="1800" b="1" dirty="0">
                <a:solidFill>
                  <a:srgbClr val="404040"/>
                </a:solidFill>
              </a:rPr>
              <a:t>Quel intérêt de se grouper avec une autre entreprise ?</a:t>
            </a:r>
          </a:p>
          <a:p>
            <a:pPr marL="285750" indent="-285750"/>
            <a:r>
              <a:rPr lang="fr-FR" sz="1800" dirty="0">
                <a:solidFill>
                  <a:srgbClr val="404040"/>
                </a:solidFill>
              </a:rPr>
              <a:t> Répartir un volume de commandes entre 2 entreprises,</a:t>
            </a:r>
          </a:p>
          <a:p>
            <a:pPr marL="285750" indent="-285750"/>
            <a:r>
              <a:rPr lang="fr-FR" sz="1800" dirty="0">
                <a:solidFill>
                  <a:srgbClr val="404040"/>
                </a:solidFill>
              </a:rPr>
              <a:t> De pouvoir répondre du fait du regroupement de 2 corps d’état (peinture / revêtement de sols, par exemple),</a:t>
            </a:r>
          </a:p>
          <a:p>
            <a:pPr marL="285750" indent="-285750"/>
            <a:r>
              <a:rPr lang="fr-FR" sz="1800" dirty="0">
                <a:solidFill>
                  <a:srgbClr val="404040"/>
                </a:solidFill>
              </a:rPr>
              <a:t> De pouvoir s’associer avec une entreprise qui est formée en sous-section 4, donc susceptible d’intervenir sur des matériaux amiantés.</a:t>
            </a:r>
          </a:p>
        </p:txBody>
      </p:sp>
      <p:pic>
        <p:nvPicPr>
          <p:cNvPr id="6" name="Image 5">
            <a:extLst>
              <a:ext uri="{FF2B5EF4-FFF2-40B4-BE49-F238E27FC236}">
                <a16:creationId xmlns:a16="http://schemas.microsoft.com/office/drawing/2014/main" id="{9760277A-13D0-F6C2-532D-4C63F0AAE2F6}"/>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58A19E25-805B-A8F6-CEEA-EE12854B2BE6}"/>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C89C0869-8977-2A74-B7CB-7751A7087780}"/>
              </a:ext>
            </a:extLst>
          </p:cNvPr>
          <p:cNvPicPr>
            <a:picLocks noChangeAspect="1"/>
          </p:cNvPicPr>
          <p:nvPr/>
        </p:nvPicPr>
        <p:blipFill>
          <a:blip r:embed="rId5"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330586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B392E0-96C3-8199-5FE1-DC359D86B590}"/>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10A74C28-3903-45E5-31A4-58C0A00B6DFA}"/>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Les différentes formes</a:t>
            </a:r>
          </a:p>
          <a:p>
            <a:pPr algn="r" eaLnBrk="1" hangingPunct="1">
              <a:spcBef>
                <a:spcPct val="0"/>
              </a:spcBef>
              <a:buFontTx/>
              <a:buNone/>
            </a:pPr>
            <a:r>
              <a:rPr lang="fr-FR" altLang="fr-FR" sz="2400" b="1" dirty="0">
                <a:solidFill>
                  <a:srgbClr val="333333"/>
                </a:solidFill>
              </a:rPr>
              <a:t>de groupement</a:t>
            </a:r>
          </a:p>
        </p:txBody>
      </p:sp>
      <p:sp>
        <p:nvSpPr>
          <p:cNvPr id="5124" name="ZoneTexte 1">
            <a:extLst>
              <a:ext uri="{FF2B5EF4-FFF2-40B4-BE49-F238E27FC236}">
                <a16:creationId xmlns:a16="http://schemas.microsoft.com/office/drawing/2014/main" id="{2C09D750-6234-4921-CDC9-3615CFED9DBB}"/>
              </a:ext>
            </a:extLst>
          </p:cNvPr>
          <p:cNvSpPr txBox="1">
            <a:spLocks noChangeArrowheads="1"/>
          </p:cNvSpPr>
          <p:nvPr/>
        </p:nvSpPr>
        <p:spPr bwMode="auto">
          <a:xfrm>
            <a:off x="4151784" y="1668747"/>
            <a:ext cx="7463358" cy="339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1800" b="1" u="sng" dirty="0">
                <a:solidFill>
                  <a:srgbClr val="404040"/>
                </a:solidFill>
              </a:rPr>
              <a:t>Le groupement conjoint</a:t>
            </a:r>
          </a:p>
          <a:p>
            <a:endParaRPr lang="fr-FR" sz="1800" dirty="0">
              <a:solidFill>
                <a:srgbClr val="404040"/>
              </a:solidFill>
            </a:endParaRPr>
          </a:p>
          <a:p>
            <a:pPr>
              <a:buNone/>
            </a:pPr>
            <a:r>
              <a:rPr lang="fr-FR" sz="1800" dirty="0">
                <a:solidFill>
                  <a:srgbClr val="404040"/>
                </a:solidFill>
              </a:rPr>
              <a:t>Le groupement est conjoint lorsque chacun des opérateurs économiques membres du groupement s’engage à exécuter la ou les prestations qui sont susceptibles de lui être attribuées dans le marché.</a:t>
            </a:r>
          </a:p>
          <a:p>
            <a:endParaRPr lang="fr-FR" sz="1800" dirty="0">
              <a:solidFill>
                <a:srgbClr val="404040"/>
              </a:solidFill>
            </a:endParaRPr>
          </a:p>
          <a:p>
            <a:pPr>
              <a:buNone/>
            </a:pPr>
            <a:r>
              <a:rPr lang="fr-FR" sz="1800" dirty="0">
                <a:solidFill>
                  <a:srgbClr val="404040"/>
                </a:solidFill>
              </a:rPr>
              <a:t>Dans l’acte d’engagement, la rémunération est déterminée au regard de la prestation de chacun des membres du groupement sur chaque compte bancaire de chaque membre.</a:t>
            </a:r>
          </a:p>
          <a:p>
            <a:endParaRPr lang="fr-FR" sz="1600" dirty="0">
              <a:solidFill>
                <a:srgbClr val="404040"/>
              </a:solidFill>
            </a:endParaRPr>
          </a:p>
          <a:p>
            <a:pPr>
              <a:buNone/>
            </a:pPr>
            <a:r>
              <a:rPr lang="fr-FR" sz="1600" i="1" dirty="0">
                <a:solidFill>
                  <a:srgbClr val="404040"/>
                </a:solidFill>
              </a:rPr>
              <a:t>NB : Le mandataire de ce groupement est solidaire des autres membres</a:t>
            </a:r>
            <a:endParaRPr lang="fr-FR" sz="1600" i="1" dirty="0">
              <a:solidFill>
                <a:srgbClr val="000000"/>
              </a:solidFill>
            </a:endParaRPr>
          </a:p>
        </p:txBody>
      </p:sp>
      <p:pic>
        <p:nvPicPr>
          <p:cNvPr id="6" name="Image 5">
            <a:extLst>
              <a:ext uri="{FF2B5EF4-FFF2-40B4-BE49-F238E27FC236}">
                <a16:creationId xmlns:a16="http://schemas.microsoft.com/office/drawing/2014/main" id="{533D3C7E-8F7E-A140-F27C-78E3E5C2CC2C}"/>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9ED02B2C-D667-3045-597A-F8E32ABDC5DB}"/>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8DFBB537-5C70-215B-2379-364C235E4834}"/>
              </a:ext>
            </a:extLst>
          </p:cNvPr>
          <p:cNvPicPr>
            <a:picLocks noChangeAspect="1"/>
          </p:cNvPicPr>
          <p:nvPr/>
        </p:nvPicPr>
        <p:blipFill>
          <a:blip r:embed="rId5"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51953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CDE4AD-DA5F-F9FF-EAC8-DD45141B77B5}"/>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52B87924-015B-5596-16C3-BA36A591EABF}"/>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Les différentes formes</a:t>
            </a:r>
          </a:p>
          <a:p>
            <a:pPr algn="r" eaLnBrk="1" hangingPunct="1">
              <a:spcBef>
                <a:spcPct val="0"/>
              </a:spcBef>
              <a:buFontTx/>
              <a:buNone/>
            </a:pPr>
            <a:r>
              <a:rPr lang="fr-FR" altLang="fr-FR" sz="2400" b="1" dirty="0">
                <a:solidFill>
                  <a:srgbClr val="333333"/>
                </a:solidFill>
              </a:rPr>
              <a:t>de groupement</a:t>
            </a:r>
          </a:p>
        </p:txBody>
      </p:sp>
      <p:sp>
        <p:nvSpPr>
          <p:cNvPr id="5124" name="ZoneTexte 1">
            <a:extLst>
              <a:ext uri="{FF2B5EF4-FFF2-40B4-BE49-F238E27FC236}">
                <a16:creationId xmlns:a16="http://schemas.microsoft.com/office/drawing/2014/main" id="{297D1741-A97E-ADC3-C666-28EA73FD18A0}"/>
              </a:ext>
            </a:extLst>
          </p:cNvPr>
          <p:cNvSpPr txBox="1">
            <a:spLocks noChangeArrowheads="1"/>
          </p:cNvSpPr>
          <p:nvPr/>
        </p:nvSpPr>
        <p:spPr bwMode="auto">
          <a:xfrm>
            <a:off x="4151784" y="1668747"/>
            <a:ext cx="7463358"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1800" b="1" u="sng" dirty="0">
                <a:solidFill>
                  <a:srgbClr val="404040"/>
                </a:solidFill>
              </a:rPr>
              <a:t>Le groupement solidaire</a:t>
            </a:r>
          </a:p>
          <a:p>
            <a:pPr>
              <a:buNone/>
            </a:pPr>
            <a:endParaRPr lang="fr-FR" sz="1800" dirty="0">
              <a:solidFill>
                <a:srgbClr val="404040"/>
              </a:solidFill>
            </a:endParaRPr>
          </a:p>
          <a:p>
            <a:pPr>
              <a:buNone/>
            </a:pPr>
            <a:r>
              <a:rPr lang="fr-FR" sz="1800" dirty="0">
                <a:solidFill>
                  <a:srgbClr val="404040"/>
                </a:solidFill>
              </a:rPr>
              <a:t>Le groupement est solidaire lorsque chacun des opérateurs économiques membres du groupement est engagé financièrement pour la totalité du marché.</a:t>
            </a:r>
          </a:p>
          <a:p>
            <a:endParaRPr lang="fr-FR" sz="1800" dirty="0">
              <a:solidFill>
                <a:srgbClr val="404040"/>
              </a:solidFill>
            </a:endParaRPr>
          </a:p>
          <a:p>
            <a:pPr>
              <a:buNone/>
            </a:pPr>
            <a:r>
              <a:rPr lang="fr-FR" sz="1800" dirty="0">
                <a:solidFill>
                  <a:srgbClr val="404040"/>
                </a:solidFill>
              </a:rPr>
              <a:t>Dans l’acte d’engagement, la rémunération est versée sur un compte bancaire commun ou sur chaque compte.</a:t>
            </a:r>
          </a:p>
          <a:p>
            <a:pPr>
              <a:buNone/>
            </a:pPr>
            <a:endParaRPr lang="fr-FR" sz="1800" dirty="0">
              <a:solidFill>
                <a:srgbClr val="404040"/>
              </a:solidFill>
            </a:endParaRPr>
          </a:p>
          <a:p>
            <a:pPr>
              <a:buNone/>
            </a:pPr>
            <a:r>
              <a:rPr lang="fr-FR" sz="1600" i="1" dirty="0">
                <a:solidFill>
                  <a:srgbClr val="404040"/>
                </a:solidFill>
              </a:rPr>
              <a:t>NB : Le mandataire de ce groupement est solidaire des autres membres</a:t>
            </a:r>
            <a:endParaRPr lang="fr-FR" altLang="fr-FR" sz="1800" i="1" dirty="0">
              <a:solidFill>
                <a:srgbClr val="5F5F5F"/>
              </a:solidFill>
            </a:endParaRPr>
          </a:p>
        </p:txBody>
      </p:sp>
      <p:pic>
        <p:nvPicPr>
          <p:cNvPr id="6" name="Image 5">
            <a:extLst>
              <a:ext uri="{FF2B5EF4-FFF2-40B4-BE49-F238E27FC236}">
                <a16:creationId xmlns:a16="http://schemas.microsoft.com/office/drawing/2014/main" id="{CD177A43-E1A9-A2BA-01DA-56B77B4F69BE}"/>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560D588A-CC25-0B63-EEF3-0AF8FB082B3C}"/>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3365DBF6-2C1B-3C1C-FA75-F5CA159E919B}"/>
              </a:ext>
            </a:extLst>
          </p:cNvPr>
          <p:cNvPicPr>
            <a:picLocks noChangeAspect="1"/>
          </p:cNvPicPr>
          <p:nvPr/>
        </p:nvPicPr>
        <p:blipFill>
          <a:blip r:embed="rId5"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2903525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BA614D4-64E3-A74A-43AC-036F3992BBAD}"/>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CF59E3FE-3287-A71C-0A98-936C49BD84A3}"/>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Les différentes formes</a:t>
            </a:r>
          </a:p>
          <a:p>
            <a:pPr algn="r" eaLnBrk="1" hangingPunct="1">
              <a:spcBef>
                <a:spcPct val="0"/>
              </a:spcBef>
              <a:buFontTx/>
              <a:buNone/>
            </a:pPr>
            <a:r>
              <a:rPr lang="fr-FR" altLang="fr-FR" sz="2400" b="1" dirty="0">
                <a:solidFill>
                  <a:srgbClr val="333333"/>
                </a:solidFill>
              </a:rPr>
              <a:t>de groupement</a:t>
            </a:r>
          </a:p>
        </p:txBody>
      </p:sp>
      <p:sp>
        <p:nvSpPr>
          <p:cNvPr id="5124" name="ZoneTexte 1">
            <a:extLst>
              <a:ext uri="{FF2B5EF4-FFF2-40B4-BE49-F238E27FC236}">
                <a16:creationId xmlns:a16="http://schemas.microsoft.com/office/drawing/2014/main" id="{9BD4266A-D094-EFE0-6053-8AECEC50FC84}"/>
              </a:ext>
            </a:extLst>
          </p:cNvPr>
          <p:cNvSpPr txBox="1">
            <a:spLocks noChangeArrowheads="1"/>
          </p:cNvSpPr>
          <p:nvPr/>
        </p:nvSpPr>
        <p:spPr bwMode="auto">
          <a:xfrm>
            <a:off x="4151784" y="1668747"/>
            <a:ext cx="746335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sz="1800" b="1" u="sng" dirty="0">
                <a:solidFill>
                  <a:srgbClr val="404040"/>
                </a:solidFill>
              </a:rPr>
              <a:t>Précisions sur les formes de groupement</a:t>
            </a:r>
          </a:p>
          <a:p>
            <a:pPr>
              <a:spcBef>
                <a:spcPct val="0"/>
              </a:spcBef>
              <a:buNone/>
            </a:pPr>
            <a:endParaRPr lang="fr-FR" sz="1800" dirty="0">
              <a:solidFill>
                <a:srgbClr val="404040"/>
              </a:solidFill>
            </a:endParaRPr>
          </a:p>
          <a:p>
            <a:pPr algn="just">
              <a:spcBef>
                <a:spcPct val="0"/>
              </a:spcBef>
              <a:buNone/>
            </a:pPr>
            <a:r>
              <a:rPr lang="fr-FR" sz="1800" dirty="0">
                <a:solidFill>
                  <a:srgbClr val="404040"/>
                </a:solidFill>
              </a:rPr>
              <a:t>Une même entreprise ne peut être mandataire de plus d’un groupement pour un même marché.</a:t>
            </a:r>
          </a:p>
          <a:p>
            <a:pPr algn="just">
              <a:spcBef>
                <a:spcPct val="0"/>
              </a:spcBef>
              <a:buNone/>
            </a:pPr>
            <a:endParaRPr lang="fr-FR" sz="1800" dirty="0">
              <a:solidFill>
                <a:srgbClr val="404040"/>
              </a:solidFill>
            </a:endParaRPr>
          </a:p>
          <a:p>
            <a:pPr>
              <a:spcBef>
                <a:spcPct val="0"/>
              </a:spcBef>
              <a:buNone/>
            </a:pPr>
            <a:r>
              <a:rPr lang="fr-FR" sz="1800" dirty="0">
                <a:solidFill>
                  <a:srgbClr val="404040"/>
                </a:solidFill>
              </a:rPr>
              <a:t>Vendée Habitat n’impose aucune forme de groupement, l’entreprise est libre de présenter soit un groupement conjoint ou solidaire.</a:t>
            </a:r>
          </a:p>
        </p:txBody>
      </p:sp>
      <p:pic>
        <p:nvPicPr>
          <p:cNvPr id="6" name="Image 5">
            <a:extLst>
              <a:ext uri="{FF2B5EF4-FFF2-40B4-BE49-F238E27FC236}">
                <a16:creationId xmlns:a16="http://schemas.microsoft.com/office/drawing/2014/main" id="{9E7CE294-F84E-6CA2-2372-090BD0C7BA66}"/>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883F46AC-5D72-C9B4-F9D2-A15E2548082B}"/>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B0CC35AB-5341-A6DB-B7D6-701FAC7D3048}"/>
              </a:ext>
            </a:extLst>
          </p:cNvPr>
          <p:cNvPicPr>
            <a:picLocks noChangeAspect="1"/>
          </p:cNvPicPr>
          <p:nvPr/>
        </p:nvPicPr>
        <p:blipFill>
          <a:blip r:embed="rId5"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166331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F328DB6-9A8C-2EE2-9A59-15DE2F1F13F8}"/>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5162C001-9B76-7F7F-1C0B-177DACD629C9}"/>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Informations sur les prix</a:t>
            </a:r>
          </a:p>
          <a:p>
            <a:pPr algn="r" eaLnBrk="1" hangingPunct="1">
              <a:spcBef>
                <a:spcPct val="0"/>
              </a:spcBef>
              <a:buFontTx/>
              <a:buNone/>
            </a:pPr>
            <a:r>
              <a:rPr lang="fr-FR" altLang="fr-FR" sz="2400" b="1" dirty="0">
                <a:solidFill>
                  <a:srgbClr val="333333"/>
                </a:solidFill>
              </a:rPr>
              <a:t>Et rémunération des titulaires</a:t>
            </a:r>
          </a:p>
        </p:txBody>
      </p:sp>
      <p:sp>
        <p:nvSpPr>
          <p:cNvPr id="5124" name="ZoneTexte 1">
            <a:extLst>
              <a:ext uri="{FF2B5EF4-FFF2-40B4-BE49-F238E27FC236}">
                <a16:creationId xmlns:a16="http://schemas.microsoft.com/office/drawing/2014/main" id="{2F469200-3152-9EF0-8402-DBC998AAC3A0}"/>
              </a:ext>
            </a:extLst>
          </p:cNvPr>
          <p:cNvSpPr txBox="1">
            <a:spLocks noChangeArrowheads="1"/>
          </p:cNvSpPr>
          <p:nvPr/>
        </p:nvSpPr>
        <p:spPr bwMode="auto">
          <a:xfrm>
            <a:off x="4151784" y="1668747"/>
            <a:ext cx="7463358" cy="45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1800" b="1" dirty="0">
                <a:solidFill>
                  <a:srgbClr val="404040"/>
                </a:solidFill>
              </a:rPr>
              <a:t>Révision des prix du BPU pour chaque lot</a:t>
            </a:r>
          </a:p>
          <a:p>
            <a:pPr>
              <a:spcAft>
                <a:spcPts val="600"/>
              </a:spcAft>
              <a:buNone/>
            </a:pPr>
            <a:r>
              <a:rPr lang="fr-FR" sz="1800" dirty="0">
                <a:solidFill>
                  <a:srgbClr val="404040"/>
                </a:solidFill>
              </a:rPr>
              <a:t>Les prix de chaque bordereau de prix unitaires sont révisés annuellement à partir de 2028 (l’année 2027 étant ferme).</a:t>
            </a:r>
          </a:p>
          <a:p>
            <a:pPr>
              <a:spcAft>
                <a:spcPts val="600"/>
              </a:spcAft>
              <a:buNone/>
            </a:pPr>
            <a:r>
              <a:rPr lang="fr-FR" sz="1800" dirty="0">
                <a:solidFill>
                  <a:srgbClr val="404040"/>
                </a:solidFill>
              </a:rPr>
              <a:t>Les prix seront révisés SANS AUCUNE PARTIE FIXE SOIT 100 % DE CHAQUE PRIX DU MARCHÉ.  </a:t>
            </a:r>
          </a:p>
          <a:p>
            <a:pPr>
              <a:buNone/>
            </a:pPr>
            <a:r>
              <a:rPr lang="fr-FR" sz="1800" dirty="0">
                <a:solidFill>
                  <a:srgbClr val="404040"/>
                </a:solidFill>
              </a:rPr>
              <a:t>Un indice carburant est intégré et ajouté au BT du corps d’état dans la formule de révision des prix afin de prendre en compte le coût d’évolution des prix du carburant et donc de déplacement.</a:t>
            </a:r>
          </a:p>
          <a:p>
            <a:endParaRPr lang="fr-FR" sz="1800" dirty="0">
              <a:solidFill>
                <a:srgbClr val="404040"/>
              </a:solidFill>
            </a:endParaRPr>
          </a:p>
          <a:p>
            <a:pPr>
              <a:buNone/>
            </a:pPr>
            <a:r>
              <a:rPr lang="fr-FR" sz="1800" b="1" dirty="0">
                <a:solidFill>
                  <a:srgbClr val="404040"/>
                </a:solidFill>
              </a:rPr>
              <a:t>Délai et modalité de paiement</a:t>
            </a:r>
          </a:p>
          <a:p>
            <a:pPr>
              <a:spcAft>
                <a:spcPts val="600"/>
              </a:spcAft>
              <a:buNone/>
            </a:pPr>
            <a:r>
              <a:rPr lang="fr-FR" sz="1800" dirty="0">
                <a:solidFill>
                  <a:srgbClr val="404040"/>
                </a:solidFill>
              </a:rPr>
              <a:t>Le délai de paiement est de 30 jours à compter de la date de mise à disposition de la facture sur la plateforme CHORUS PRO.</a:t>
            </a:r>
          </a:p>
          <a:p>
            <a:pPr>
              <a:buNone/>
            </a:pPr>
            <a:r>
              <a:rPr lang="fr-FR" sz="1800" dirty="0">
                <a:solidFill>
                  <a:srgbClr val="404040"/>
                </a:solidFill>
              </a:rPr>
              <a:t>Le dépôt sur CHORUS PRO est obligatoire (les modalités sont définies dans le règlement de consultation et dans le CCAP).</a:t>
            </a:r>
          </a:p>
        </p:txBody>
      </p:sp>
      <p:pic>
        <p:nvPicPr>
          <p:cNvPr id="6" name="Image 5">
            <a:extLst>
              <a:ext uri="{FF2B5EF4-FFF2-40B4-BE49-F238E27FC236}">
                <a16:creationId xmlns:a16="http://schemas.microsoft.com/office/drawing/2014/main" id="{F87DE4EC-29EE-2A27-986B-611F16A9E685}"/>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93F09CF8-8C55-0284-22BB-B40C9F1D3ECC}"/>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81BAA90C-FAB3-7A3F-EBDF-3C5CDDF754AF}"/>
              </a:ext>
            </a:extLst>
          </p:cNvPr>
          <p:cNvPicPr>
            <a:picLocks noChangeAspect="1"/>
          </p:cNvPicPr>
          <p:nvPr/>
        </p:nvPicPr>
        <p:blipFill>
          <a:blip r:embed="rId5"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3724611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1B2217-3994-F964-A3B0-CD4A2175DDC0}"/>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7DA3EFCD-CC87-A971-3EF5-EABB86B10C62}"/>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Planning prévisionnel</a:t>
            </a:r>
          </a:p>
        </p:txBody>
      </p:sp>
      <p:sp>
        <p:nvSpPr>
          <p:cNvPr id="5124" name="ZoneTexte 1">
            <a:extLst>
              <a:ext uri="{FF2B5EF4-FFF2-40B4-BE49-F238E27FC236}">
                <a16:creationId xmlns:a16="http://schemas.microsoft.com/office/drawing/2014/main" id="{0E061FFA-FEDA-A40F-654F-E06C21A24A3D}"/>
              </a:ext>
            </a:extLst>
          </p:cNvPr>
          <p:cNvSpPr txBox="1">
            <a:spLocks noChangeArrowheads="1"/>
          </p:cNvSpPr>
          <p:nvPr/>
        </p:nvSpPr>
        <p:spPr bwMode="auto">
          <a:xfrm>
            <a:off x="4151784" y="1668747"/>
            <a:ext cx="746335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1800" dirty="0">
                <a:solidFill>
                  <a:srgbClr val="404040"/>
                </a:solidFill>
              </a:rPr>
              <a:t>Date d’envoi de l’avis de publicité (JOUE et OUEST France) : </a:t>
            </a:r>
            <a:r>
              <a:rPr lang="fr-FR" sz="1800" b="1" dirty="0">
                <a:solidFill>
                  <a:srgbClr val="404040"/>
                </a:solidFill>
              </a:rPr>
              <a:t>Vendredi 19 juin 2026</a:t>
            </a:r>
          </a:p>
          <a:p>
            <a:pPr>
              <a:buNone/>
            </a:pPr>
            <a:endParaRPr lang="fr-FR" sz="1800" dirty="0">
              <a:solidFill>
                <a:srgbClr val="404040"/>
              </a:solidFill>
            </a:endParaRPr>
          </a:p>
          <a:p>
            <a:pPr>
              <a:buNone/>
            </a:pPr>
            <a:r>
              <a:rPr lang="fr-FR" sz="1800" dirty="0">
                <a:solidFill>
                  <a:srgbClr val="404040"/>
                </a:solidFill>
              </a:rPr>
              <a:t>Date limite de réception des offres : </a:t>
            </a:r>
            <a:r>
              <a:rPr lang="fr-FR" sz="1800" b="1" dirty="0">
                <a:solidFill>
                  <a:srgbClr val="404040"/>
                </a:solidFill>
              </a:rPr>
              <a:t>Mercredi 29 juillet 2026 à 11h00</a:t>
            </a:r>
            <a:endParaRPr lang="fr-FR" sz="1800" dirty="0">
              <a:solidFill>
                <a:srgbClr val="404040"/>
              </a:solidFill>
            </a:endParaRPr>
          </a:p>
          <a:p>
            <a:endParaRPr lang="fr-FR" sz="1800" dirty="0">
              <a:solidFill>
                <a:srgbClr val="404040"/>
              </a:solidFill>
            </a:endParaRPr>
          </a:p>
          <a:p>
            <a:pPr>
              <a:buNone/>
            </a:pPr>
            <a:r>
              <a:rPr lang="fr-FR" sz="1800" dirty="0">
                <a:solidFill>
                  <a:srgbClr val="404040"/>
                </a:solidFill>
              </a:rPr>
              <a:t>Date de la CAO pour attribuer les marchés : </a:t>
            </a:r>
            <a:r>
              <a:rPr lang="fr-FR" sz="1800" b="1" dirty="0">
                <a:solidFill>
                  <a:srgbClr val="404040"/>
                </a:solidFill>
              </a:rPr>
              <a:t>Mardi</a:t>
            </a:r>
            <a:r>
              <a:rPr lang="fr-FR" sz="1800" dirty="0">
                <a:solidFill>
                  <a:srgbClr val="404040"/>
                </a:solidFill>
              </a:rPr>
              <a:t> </a:t>
            </a:r>
            <a:r>
              <a:rPr lang="fr-FR" sz="1800" b="1" dirty="0">
                <a:solidFill>
                  <a:srgbClr val="404040"/>
                </a:solidFill>
              </a:rPr>
              <a:t>29 septembre 2026</a:t>
            </a:r>
          </a:p>
          <a:p>
            <a:pPr>
              <a:buNone/>
            </a:pPr>
            <a:endParaRPr lang="fr-FR" sz="1800" dirty="0">
              <a:solidFill>
                <a:srgbClr val="404040"/>
              </a:solidFill>
            </a:endParaRPr>
          </a:p>
          <a:p>
            <a:pPr>
              <a:buNone/>
            </a:pPr>
            <a:r>
              <a:rPr lang="fr-FR" sz="1800" dirty="0">
                <a:solidFill>
                  <a:srgbClr val="404040"/>
                </a:solidFill>
              </a:rPr>
              <a:t>Date d’envoi des courriers retenus et non retenus : </a:t>
            </a:r>
            <a:r>
              <a:rPr lang="fr-FR" sz="1800" b="1" dirty="0">
                <a:solidFill>
                  <a:srgbClr val="404040"/>
                </a:solidFill>
              </a:rPr>
              <a:t>Jeudi 1</a:t>
            </a:r>
            <a:r>
              <a:rPr lang="fr-FR" sz="1800" b="1" baseline="30000" dirty="0">
                <a:solidFill>
                  <a:srgbClr val="404040"/>
                </a:solidFill>
              </a:rPr>
              <a:t>er</a:t>
            </a:r>
            <a:r>
              <a:rPr lang="fr-FR" sz="1800" b="1" dirty="0">
                <a:solidFill>
                  <a:srgbClr val="404040"/>
                </a:solidFill>
              </a:rPr>
              <a:t> octobre 2026 via la plateforme de dématérialisation</a:t>
            </a:r>
          </a:p>
          <a:p>
            <a:endParaRPr lang="fr-FR" sz="1800" dirty="0">
              <a:solidFill>
                <a:srgbClr val="404040"/>
              </a:solidFill>
            </a:endParaRPr>
          </a:p>
          <a:p>
            <a:pPr>
              <a:buNone/>
            </a:pPr>
            <a:r>
              <a:rPr lang="fr-FR" sz="1800" dirty="0">
                <a:solidFill>
                  <a:srgbClr val="404040"/>
                </a:solidFill>
              </a:rPr>
              <a:t>Date de notification du marché : </a:t>
            </a:r>
            <a:r>
              <a:rPr lang="fr-FR" sz="1800" b="1" dirty="0">
                <a:solidFill>
                  <a:srgbClr val="404040"/>
                </a:solidFill>
              </a:rPr>
              <a:t>Décembre 2026</a:t>
            </a:r>
          </a:p>
          <a:p>
            <a:endParaRPr lang="fr-FR" sz="1800" dirty="0">
              <a:solidFill>
                <a:srgbClr val="404040"/>
              </a:solidFill>
            </a:endParaRPr>
          </a:p>
          <a:p>
            <a:pPr>
              <a:buNone/>
            </a:pPr>
            <a:r>
              <a:rPr lang="fr-FR" sz="1800" dirty="0">
                <a:solidFill>
                  <a:srgbClr val="404040"/>
                </a:solidFill>
              </a:rPr>
              <a:t>Date de commencement du marché : </a:t>
            </a:r>
            <a:r>
              <a:rPr lang="fr-FR" sz="1800" b="1" dirty="0">
                <a:solidFill>
                  <a:srgbClr val="404040"/>
                </a:solidFill>
              </a:rPr>
              <a:t>Janvier 2027</a:t>
            </a:r>
          </a:p>
        </p:txBody>
      </p:sp>
      <p:pic>
        <p:nvPicPr>
          <p:cNvPr id="6" name="Image 5">
            <a:extLst>
              <a:ext uri="{FF2B5EF4-FFF2-40B4-BE49-F238E27FC236}">
                <a16:creationId xmlns:a16="http://schemas.microsoft.com/office/drawing/2014/main" id="{83F54EE7-AE31-5B19-AB78-6A56A4D4A2FD}"/>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82B15063-0A5E-F9DD-55A2-9178EB0582FD}"/>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A3BD56E2-35A7-C341-388B-039A5410037D}"/>
              </a:ext>
            </a:extLst>
          </p:cNvPr>
          <p:cNvPicPr>
            <a:picLocks noChangeAspect="1"/>
          </p:cNvPicPr>
          <p:nvPr/>
        </p:nvPicPr>
        <p:blipFill>
          <a:blip r:embed="rId5"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3471643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6677E1-4819-0D9F-6107-9858440E3935}"/>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9BB20E4D-EBBD-6451-A3BC-7E4EC3060FBC}"/>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Répondre aux marchés</a:t>
            </a:r>
          </a:p>
          <a:p>
            <a:pPr algn="r" eaLnBrk="1" hangingPunct="1">
              <a:spcBef>
                <a:spcPct val="0"/>
              </a:spcBef>
              <a:buFontTx/>
              <a:buNone/>
            </a:pPr>
            <a:r>
              <a:rPr lang="fr-FR" altLang="fr-FR" sz="2400" b="1" dirty="0">
                <a:solidFill>
                  <a:srgbClr val="333333"/>
                </a:solidFill>
              </a:rPr>
              <a:t>de Vendée Habitat</a:t>
            </a:r>
          </a:p>
        </p:txBody>
      </p:sp>
      <p:sp>
        <p:nvSpPr>
          <p:cNvPr id="5124" name="ZoneTexte 1">
            <a:extLst>
              <a:ext uri="{FF2B5EF4-FFF2-40B4-BE49-F238E27FC236}">
                <a16:creationId xmlns:a16="http://schemas.microsoft.com/office/drawing/2014/main" id="{EF3D3D9D-6E17-E962-0A6E-915D2F3DC843}"/>
              </a:ext>
            </a:extLst>
          </p:cNvPr>
          <p:cNvSpPr txBox="1">
            <a:spLocks noChangeArrowheads="1"/>
          </p:cNvSpPr>
          <p:nvPr/>
        </p:nvSpPr>
        <p:spPr bwMode="auto">
          <a:xfrm>
            <a:off x="4151784" y="1484784"/>
            <a:ext cx="7463358"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lnSpc>
                <a:spcPts val="2200"/>
              </a:lnSpc>
              <a:spcBef>
                <a:spcPct val="0"/>
              </a:spcBef>
              <a:spcAft>
                <a:spcPts val="900"/>
              </a:spcAft>
              <a:buNone/>
              <a:defRPr/>
            </a:pPr>
            <a:r>
              <a:rPr lang="fr-FR" altLang="fr-FR" sz="1800" dirty="0">
                <a:solidFill>
                  <a:srgbClr val="5F5F5F"/>
                </a:solidFill>
              </a:rPr>
              <a:t>Le site internet de Vendée Habitat vise à </a:t>
            </a:r>
            <a:r>
              <a:rPr lang="fr-FR" altLang="fr-FR" sz="1800" b="1" dirty="0">
                <a:solidFill>
                  <a:srgbClr val="5F5F5F"/>
                </a:solidFill>
              </a:rPr>
              <a:t>vous faciliter les démarches pour répondre à nos marchés</a:t>
            </a:r>
            <a:r>
              <a:rPr lang="fr-FR" altLang="fr-FR" sz="1800" dirty="0">
                <a:solidFill>
                  <a:srgbClr val="5F5F5F"/>
                </a:solidFill>
              </a:rPr>
              <a:t> :</a:t>
            </a:r>
          </a:p>
          <a:p>
            <a:pPr indent="-285750" eaLnBrk="1" hangingPunct="1">
              <a:lnSpc>
                <a:spcPts val="2200"/>
              </a:lnSpc>
              <a:spcBef>
                <a:spcPct val="0"/>
              </a:spcBef>
              <a:spcAft>
                <a:spcPts val="900"/>
              </a:spcAft>
              <a:buNone/>
              <a:defRPr/>
            </a:pPr>
            <a:endParaRPr lang="fr-FR" altLang="fr-FR" sz="1800" dirty="0">
              <a:solidFill>
                <a:srgbClr val="5F5F5F"/>
              </a:solidFill>
            </a:endParaRPr>
          </a:p>
          <a:p>
            <a:pPr indent="-285750" eaLnBrk="1" hangingPunct="1">
              <a:lnSpc>
                <a:spcPts val="2200"/>
              </a:lnSpc>
              <a:spcBef>
                <a:spcPct val="0"/>
              </a:spcBef>
              <a:spcAft>
                <a:spcPts val="900"/>
              </a:spcAft>
              <a:defRPr/>
            </a:pPr>
            <a:r>
              <a:rPr lang="fr-FR" altLang="fr-FR" sz="1800" dirty="0">
                <a:solidFill>
                  <a:srgbClr val="5F5F5F"/>
                </a:solidFill>
              </a:rPr>
              <a:t>Présentation des projets de Vendée Habitat (en cours et à venir)</a:t>
            </a:r>
          </a:p>
          <a:p>
            <a:pPr indent="-285750" eaLnBrk="1" hangingPunct="1">
              <a:lnSpc>
                <a:spcPts val="2200"/>
              </a:lnSpc>
              <a:spcBef>
                <a:spcPct val="0"/>
              </a:spcBef>
              <a:spcAft>
                <a:spcPts val="900"/>
              </a:spcAft>
              <a:defRPr/>
            </a:pPr>
            <a:r>
              <a:rPr lang="fr-FR" altLang="fr-FR" sz="1800" dirty="0">
                <a:solidFill>
                  <a:srgbClr val="5F5F5F"/>
                </a:solidFill>
              </a:rPr>
              <a:t>Consultation des appels d’offres en cours</a:t>
            </a:r>
          </a:p>
          <a:p>
            <a:pPr indent="-285750" eaLnBrk="1" hangingPunct="1">
              <a:lnSpc>
                <a:spcPts val="2200"/>
              </a:lnSpc>
              <a:spcBef>
                <a:spcPct val="0"/>
              </a:spcBef>
              <a:spcAft>
                <a:spcPts val="900"/>
              </a:spcAft>
              <a:defRPr/>
            </a:pPr>
            <a:r>
              <a:rPr lang="fr-FR" altLang="fr-FR" sz="1800" dirty="0">
                <a:solidFill>
                  <a:srgbClr val="5F5F5F"/>
                </a:solidFill>
              </a:rPr>
              <a:t>Téléchargement des DCE</a:t>
            </a:r>
          </a:p>
          <a:p>
            <a:pPr indent="-285750" eaLnBrk="1" hangingPunct="1">
              <a:lnSpc>
                <a:spcPts val="2200"/>
              </a:lnSpc>
              <a:spcBef>
                <a:spcPct val="0"/>
              </a:spcBef>
              <a:spcAft>
                <a:spcPts val="900"/>
              </a:spcAft>
              <a:defRPr/>
            </a:pPr>
            <a:r>
              <a:rPr lang="fr-FR" altLang="fr-FR" sz="1800" dirty="0">
                <a:solidFill>
                  <a:srgbClr val="5F5F5F"/>
                </a:solidFill>
              </a:rPr>
              <a:t>Dépôt des dossiers de candidatures</a:t>
            </a:r>
          </a:p>
          <a:p>
            <a:pPr indent="-285750" eaLnBrk="1" hangingPunct="1">
              <a:lnSpc>
                <a:spcPts val="2200"/>
              </a:lnSpc>
              <a:spcBef>
                <a:spcPct val="0"/>
              </a:spcBef>
              <a:spcAft>
                <a:spcPts val="900"/>
              </a:spcAft>
              <a:defRPr/>
            </a:pPr>
            <a:r>
              <a:rPr lang="fr-FR" altLang="fr-FR" sz="1800" dirty="0">
                <a:solidFill>
                  <a:srgbClr val="5F5F5F"/>
                </a:solidFill>
              </a:rPr>
              <a:t>…</a:t>
            </a:r>
          </a:p>
          <a:p>
            <a:pPr indent="-285750" eaLnBrk="1" hangingPunct="1">
              <a:lnSpc>
                <a:spcPts val="2200"/>
              </a:lnSpc>
              <a:spcBef>
                <a:spcPct val="0"/>
              </a:spcBef>
              <a:spcAft>
                <a:spcPts val="900"/>
              </a:spcAft>
              <a:defRPr/>
            </a:pPr>
            <a:endParaRPr lang="fr-FR" altLang="fr-FR" sz="1800" dirty="0">
              <a:solidFill>
                <a:srgbClr val="5F5F5F"/>
              </a:solidFill>
            </a:endParaRPr>
          </a:p>
          <a:p>
            <a:pPr eaLnBrk="1" hangingPunct="1">
              <a:lnSpc>
                <a:spcPts val="2200"/>
              </a:lnSpc>
              <a:spcBef>
                <a:spcPct val="0"/>
              </a:spcBef>
              <a:spcAft>
                <a:spcPts val="900"/>
              </a:spcAft>
              <a:buNone/>
              <a:defRPr/>
            </a:pPr>
            <a:r>
              <a:rPr lang="fr-FR" altLang="fr-FR" sz="1800" dirty="0">
                <a:solidFill>
                  <a:srgbClr val="5F5F5F"/>
                </a:solidFill>
              </a:rPr>
              <a:t>=&gt; </a:t>
            </a:r>
            <a:r>
              <a:rPr lang="fr-FR" altLang="fr-FR" sz="1800" b="1" dirty="0">
                <a:solidFill>
                  <a:srgbClr val="5F5F5F"/>
                </a:solidFill>
              </a:rPr>
              <a:t>Rubrique Espace Entreprise sur www.vendeehabitat.fr</a:t>
            </a:r>
          </a:p>
          <a:p>
            <a:pPr eaLnBrk="1" hangingPunct="1">
              <a:lnSpc>
                <a:spcPts val="2200"/>
              </a:lnSpc>
              <a:spcBef>
                <a:spcPct val="0"/>
              </a:spcBef>
              <a:spcAft>
                <a:spcPts val="900"/>
              </a:spcAft>
              <a:buNone/>
              <a:defRPr/>
            </a:pPr>
            <a:r>
              <a:rPr lang="fr-FR" altLang="fr-FR" sz="1800" dirty="0">
                <a:solidFill>
                  <a:srgbClr val="5F5F5F"/>
                </a:solidFill>
              </a:rPr>
              <a:t>=&gt; Notre service juridique vous accompagne</a:t>
            </a:r>
          </a:p>
        </p:txBody>
      </p:sp>
      <p:pic>
        <p:nvPicPr>
          <p:cNvPr id="9" name="Image 8">
            <a:extLst>
              <a:ext uri="{FF2B5EF4-FFF2-40B4-BE49-F238E27FC236}">
                <a16:creationId xmlns:a16="http://schemas.microsoft.com/office/drawing/2014/main" id="{09F5F3AD-3173-E280-F7F4-775BC549A4CB}"/>
              </a:ext>
            </a:extLst>
          </p:cNvPr>
          <p:cNvPicPr>
            <a:picLocks noChangeAspect="1"/>
          </p:cNvPicPr>
          <p:nvPr/>
        </p:nvPicPr>
        <p:blipFill>
          <a:blip r:embed="rId3" cstate="print">
            <a:extLst>
              <a:ext uri="{28A0092B-C50C-407E-A947-70E740481C1C}">
                <a14:useLocalDpi xmlns:a14="http://schemas.microsoft.com/office/drawing/2010/main" val="0"/>
              </a:ext>
            </a:extLst>
          </a:blip>
          <a:srcRect l="597" r="597"/>
          <a:stretch/>
        </p:blipFill>
        <p:spPr>
          <a:xfrm>
            <a:off x="0" y="0"/>
            <a:ext cx="3863752" cy="6858000"/>
          </a:xfrm>
          <a:prstGeom prst="rect">
            <a:avLst/>
          </a:prstGeom>
        </p:spPr>
      </p:pic>
      <p:pic>
        <p:nvPicPr>
          <p:cNvPr id="6" name="Image 5">
            <a:extLst>
              <a:ext uri="{FF2B5EF4-FFF2-40B4-BE49-F238E27FC236}">
                <a16:creationId xmlns:a16="http://schemas.microsoft.com/office/drawing/2014/main" id="{9333D42B-ED6F-1A60-B6D8-760B3E8297D6}"/>
              </a:ext>
            </a:extLst>
          </p:cNvPr>
          <p:cNvPicPr>
            <a:picLocks noChangeAspect="1"/>
          </p:cNvPicPr>
          <p:nvPr/>
        </p:nvPicPr>
        <p:blipFill>
          <a:blip r:embed="rId4"/>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7FD51F50-C26A-9189-572F-FBAE71B227EC}"/>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351047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40F6B3-D06D-58ED-3410-C352BF870312}"/>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312D3574-0604-0108-3F91-7879435799AB}"/>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Informations complémentaires</a:t>
            </a:r>
          </a:p>
        </p:txBody>
      </p:sp>
      <p:sp>
        <p:nvSpPr>
          <p:cNvPr id="5124" name="ZoneTexte 1">
            <a:extLst>
              <a:ext uri="{FF2B5EF4-FFF2-40B4-BE49-F238E27FC236}">
                <a16:creationId xmlns:a16="http://schemas.microsoft.com/office/drawing/2014/main" id="{F7378398-9E19-B448-002C-3B378DADC812}"/>
              </a:ext>
            </a:extLst>
          </p:cNvPr>
          <p:cNvSpPr txBox="1">
            <a:spLocks noChangeArrowheads="1"/>
          </p:cNvSpPr>
          <p:nvPr/>
        </p:nvSpPr>
        <p:spPr bwMode="auto">
          <a:xfrm>
            <a:off x="4151784" y="1668747"/>
            <a:ext cx="7463358"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fr-FR" sz="1800" dirty="0">
              <a:solidFill>
                <a:srgbClr val="404040"/>
              </a:solidFill>
            </a:endParaRPr>
          </a:p>
          <a:p>
            <a:pPr>
              <a:buNone/>
            </a:pPr>
            <a:r>
              <a:rPr lang="fr-FR" sz="1800" dirty="0">
                <a:solidFill>
                  <a:srgbClr val="404040"/>
                </a:solidFill>
              </a:rPr>
              <a:t>Le service juridique reste à votre disposition pour tout complément d’information ou aide administrative pour répondre à ce marché :</a:t>
            </a:r>
          </a:p>
          <a:p>
            <a:endParaRPr lang="fr-FR" sz="1800" dirty="0">
              <a:solidFill>
                <a:srgbClr val="404040"/>
              </a:solidFill>
            </a:endParaRPr>
          </a:p>
          <a:p>
            <a:pPr>
              <a:buNone/>
            </a:pPr>
            <a:r>
              <a:rPr lang="fr-FR" sz="1800" dirty="0">
                <a:solidFill>
                  <a:srgbClr val="404040"/>
                </a:solidFill>
              </a:rPr>
              <a:t>Courriel : </a:t>
            </a:r>
            <a:r>
              <a:rPr lang="fr-FR" sz="1800" dirty="0">
                <a:solidFill>
                  <a:srgbClr val="009999"/>
                </a:solidFill>
                <a:hlinkClick r:id="rId3"/>
              </a:rPr>
              <a:t>marchespublics@vendeehabitat</a:t>
            </a:r>
            <a:r>
              <a:rPr lang="fr-FR" sz="1800" dirty="0">
                <a:solidFill>
                  <a:srgbClr val="404040"/>
                </a:solidFill>
                <a:hlinkClick r:id="rId3"/>
              </a:rPr>
              <a:t>.fr</a:t>
            </a:r>
            <a:endParaRPr lang="fr-FR" sz="1800" dirty="0">
              <a:solidFill>
                <a:srgbClr val="404040"/>
              </a:solidFill>
            </a:endParaRPr>
          </a:p>
          <a:p>
            <a:endParaRPr lang="fr-FR" sz="1800" dirty="0">
              <a:solidFill>
                <a:srgbClr val="404040"/>
              </a:solidFill>
            </a:endParaRPr>
          </a:p>
          <a:p>
            <a:pPr>
              <a:buNone/>
            </a:pPr>
            <a:r>
              <a:rPr lang="fr-FR" sz="1800" dirty="0">
                <a:solidFill>
                  <a:srgbClr val="404040"/>
                </a:solidFill>
              </a:rPr>
              <a:t>Frédéric DUBOIS : 02.51.09.86.25</a:t>
            </a:r>
          </a:p>
          <a:p>
            <a:endParaRPr lang="fr-FR" sz="1800" dirty="0">
              <a:solidFill>
                <a:srgbClr val="404040"/>
              </a:solidFill>
            </a:endParaRPr>
          </a:p>
        </p:txBody>
      </p:sp>
      <p:pic>
        <p:nvPicPr>
          <p:cNvPr id="6" name="Image 5">
            <a:extLst>
              <a:ext uri="{FF2B5EF4-FFF2-40B4-BE49-F238E27FC236}">
                <a16:creationId xmlns:a16="http://schemas.microsoft.com/office/drawing/2014/main" id="{2B0312FD-4E79-CFDF-41CD-74D32C0FC392}"/>
              </a:ext>
            </a:extLst>
          </p:cNvPr>
          <p:cNvPicPr>
            <a:picLocks noChangeAspect="1"/>
          </p:cNvPicPr>
          <p:nvPr/>
        </p:nvPicPr>
        <p:blipFill>
          <a:blip r:embed="rId4"/>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2F85FC5E-194D-FF4F-5B8D-9BA493E8623E}"/>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3" name="Image 2">
            <a:extLst>
              <a:ext uri="{FF2B5EF4-FFF2-40B4-BE49-F238E27FC236}">
                <a16:creationId xmlns:a16="http://schemas.microsoft.com/office/drawing/2014/main" id="{BEB4A23B-FB6D-10C1-D290-24541CDDF072}"/>
              </a:ext>
            </a:extLst>
          </p:cNvPr>
          <p:cNvPicPr>
            <a:picLocks noChangeAspect="1"/>
          </p:cNvPicPr>
          <p:nvPr/>
        </p:nvPicPr>
        <p:blipFill>
          <a:blip r:embed="rId6" cstate="print">
            <a:extLst>
              <a:ext uri="{28A0092B-C50C-407E-A947-70E740481C1C}">
                <a14:useLocalDpi xmlns:a14="http://schemas.microsoft.com/office/drawing/2010/main" val="0"/>
              </a:ext>
            </a:extLst>
          </a:blip>
          <a:srcRect l="18440" t="245" r="44000" b="-245"/>
          <a:stretch>
            <a:fillRect/>
          </a:stretch>
        </p:blipFill>
        <p:spPr>
          <a:xfrm>
            <a:off x="0" y="0"/>
            <a:ext cx="3863752" cy="6858000"/>
          </a:xfrm>
          <a:prstGeom prst="rect">
            <a:avLst/>
          </a:prstGeom>
        </p:spPr>
      </p:pic>
    </p:spTree>
    <p:extLst>
      <p:ext uri="{BB962C8B-B14F-4D97-AF65-F5344CB8AC3E}">
        <p14:creationId xmlns:p14="http://schemas.microsoft.com/office/powerpoint/2010/main" val="455020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13BDCE-459C-58A1-6F1B-F8B637AD8A90}"/>
            </a:ext>
          </a:extLst>
        </p:cNvPr>
        <p:cNvGrpSpPr/>
        <p:nvPr/>
      </p:nvGrpSpPr>
      <p:grpSpPr>
        <a:xfrm>
          <a:off x="0" y="0"/>
          <a:ext cx="0" cy="0"/>
          <a:chOff x="0" y="0"/>
          <a:chExt cx="0" cy="0"/>
        </a:xfrm>
      </p:grpSpPr>
      <p:sp>
        <p:nvSpPr>
          <p:cNvPr id="5124" name="ZoneTexte 1">
            <a:extLst>
              <a:ext uri="{FF2B5EF4-FFF2-40B4-BE49-F238E27FC236}">
                <a16:creationId xmlns:a16="http://schemas.microsoft.com/office/drawing/2014/main" id="{7F76E0B0-E6BE-7A44-75BF-25957C309269}"/>
              </a:ext>
            </a:extLst>
          </p:cNvPr>
          <p:cNvSpPr txBox="1">
            <a:spLocks noChangeArrowheads="1"/>
          </p:cNvSpPr>
          <p:nvPr/>
        </p:nvSpPr>
        <p:spPr bwMode="auto">
          <a:xfrm>
            <a:off x="5099720" y="2093798"/>
            <a:ext cx="5676800" cy="119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spcBef>
                <a:spcPct val="0"/>
              </a:spcBef>
              <a:spcAft>
                <a:spcPts val="900"/>
              </a:spcAft>
              <a:buNone/>
              <a:defRPr/>
            </a:pPr>
            <a:r>
              <a:rPr lang="fr-FR" b="1" dirty="0">
                <a:solidFill>
                  <a:srgbClr val="5F5F5F"/>
                </a:solidFill>
              </a:rPr>
              <a:t>Témoignages d’entreprises</a:t>
            </a:r>
          </a:p>
          <a:p>
            <a:pPr indent="-285750" eaLnBrk="1" hangingPunct="1">
              <a:spcBef>
                <a:spcPct val="0"/>
              </a:spcBef>
              <a:spcAft>
                <a:spcPts val="900"/>
              </a:spcAft>
              <a:buNone/>
              <a:defRPr/>
            </a:pPr>
            <a:endParaRPr lang="fr-FR" b="1" dirty="0">
              <a:solidFill>
                <a:srgbClr val="5F5F5F"/>
              </a:solidFill>
            </a:endParaRPr>
          </a:p>
        </p:txBody>
      </p:sp>
      <p:pic>
        <p:nvPicPr>
          <p:cNvPr id="9" name="Image 8">
            <a:extLst>
              <a:ext uri="{FF2B5EF4-FFF2-40B4-BE49-F238E27FC236}">
                <a16:creationId xmlns:a16="http://schemas.microsoft.com/office/drawing/2014/main" id="{909F8E82-18AA-0E94-433B-7FB28C1631EE}"/>
              </a:ext>
            </a:extLst>
          </p:cNvPr>
          <p:cNvPicPr>
            <a:picLocks noChangeAspect="1"/>
          </p:cNvPicPr>
          <p:nvPr/>
        </p:nvPicPr>
        <p:blipFill>
          <a:blip r:embed="rId3">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40E96483-D36B-A8D9-98BC-7133F27FD6F4}"/>
              </a:ext>
            </a:extLst>
          </p:cNvPr>
          <p:cNvPicPr>
            <a:picLocks noChangeAspect="1"/>
          </p:cNvPicPr>
          <p:nvPr/>
        </p:nvPicPr>
        <p:blipFill>
          <a:blip r:embed="rId4"/>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CA8A0159-40AD-B5B9-0CC3-9FC43E083FED}"/>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25408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920F16-0F67-F8D7-6490-BFDE5BC678CD}"/>
            </a:ext>
          </a:extLst>
        </p:cNvPr>
        <p:cNvGrpSpPr/>
        <p:nvPr/>
      </p:nvGrpSpPr>
      <p:grpSpPr>
        <a:xfrm>
          <a:off x="0" y="0"/>
          <a:ext cx="0" cy="0"/>
          <a:chOff x="0" y="0"/>
          <a:chExt cx="0" cy="0"/>
        </a:xfrm>
      </p:grpSpPr>
      <p:sp>
        <p:nvSpPr>
          <p:cNvPr id="5124" name="ZoneTexte 1">
            <a:extLst>
              <a:ext uri="{FF2B5EF4-FFF2-40B4-BE49-F238E27FC236}">
                <a16:creationId xmlns:a16="http://schemas.microsoft.com/office/drawing/2014/main" id="{F18F9496-1963-4B79-B29C-062DDB0BBD95}"/>
              </a:ext>
            </a:extLst>
          </p:cNvPr>
          <p:cNvSpPr txBox="1">
            <a:spLocks noChangeArrowheads="1"/>
          </p:cNvSpPr>
          <p:nvPr/>
        </p:nvSpPr>
        <p:spPr bwMode="auto">
          <a:xfrm>
            <a:off x="5099720" y="2093798"/>
            <a:ext cx="6324872"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spcBef>
                <a:spcPct val="0"/>
              </a:spcBef>
              <a:spcAft>
                <a:spcPts val="900"/>
              </a:spcAft>
              <a:buNone/>
              <a:defRPr/>
            </a:pPr>
            <a:r>
              <a:rPr lang="fr-FR" b="1" dirty="0">
                <a:solidFill>
                  <a:srgbClr val="5F5F5F"/>
                </a:solidFill>
              </a:rPr>
              <a:t>L’ambition d’une relation client forte</a:t>
            </a:r>
          </a:p>
          <a:p>
            <a:pPr indent="-285750" eaLnBrk="1" hangingPunct="1">
              <a:spcBef>
                <a:spcPct val="0"/>
              </a:spcBef>
              <a:spcAft>
                <a:spcPts val="900"/>
              </a:spcAft>
              <a:buNone/>
              <a:defRPr/>
            </a:pPr>
            <a:endParaRPr lang="fr-FR" b="1" dirty="0">
              <a:solidFill>
                <a:srgbClr val="5F5F5F"/>
              </a:solidFill>
            </a:endParaRPr>
          </a:p>
          <a:p>
            <a:pPr indent="-285750" eaLnBrk="1" hangingPunct="1">
              <a:spcBef>
                <a:spcPct val="0"/>
              </a:spcBef>
              <a:spcAft>
                <a:spcPts val="900"/>
              </a:spcAft>
              <a:buNone/>
              <a:defRPr/>
            </a:pPr>
            <a:r>
              <a:rPr lang="fr-FR" sz="2200" dirty="0">
                <a:solidFill>
                  <a:srgbClr val="5F5F5F"/>
                </a:solidFill>
              </a:rPr>
              <a:t>Par Manuella Bidault, Directrice de la Clientèle et de la Proximité</a:t>
            </a:r>
          </a:p>
        </p:txBody>
      </p:sp>
      <p:pic>
        <p:nvPicPr>
          <p:cNvPr id="9" name="Image 8">
            <a:extLst>
              <a:ext uri="{FF2B5EF4-FFF2-40B4-BE49-F238E27FC236}">
                <a16:creationId xmlns:a16="http://schemas.microsoft.com/office/drawing/2014/main" id="{A8B2E148-25DE-11EF-2AA4-A2762F6C69C6}"/>
              </a:ext>
            </a:extLst>
          </p:cNvPr>
          <p:cNvPicPr>
            <a:picLocks noChangeAspect="1"/>
          </p:cNvPicPr>
          <p:nvPr/>
        </p:nvPicPr>
        <p:blipFill>
          <a:blip r:embed="rId3" cstate="print">
            <a:extLst>
              <a:ext uri="{28A0092B-C50C-407E-A947-70E740481C1C}">
                <a14:useLocalDpi xmlns:a14="http://schemas.microsoft.com/office/drawing/2010/main" val="0"/>
              </a:ext>
            </a:extLst>
          </a:blip>
          <a:srcRect l="27528" r="34928"/>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43E82F98-DBC3-3F95-17A6-0B956A666E52}"/>
              </a:ext>
            </a:extLst>
          </p:cNvPr>
          <p:cNvPicPr>
            <a:picLocks noChangeAspect="1"/>
          </p:cNvPicPr>
          <p:nvPr/>
        </p:nvPicPr>
        <p:blipFill>
          <a:blip r:embed="rId4"/>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882B82C0-08D9-D023-743B-8139A369294A}"/>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41209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316EB5-1880-881E-E959-6A4EBA32E5A8}"/>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439FC46D-F94F-B86D-CA53-99E4AAE22D17}"/>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Nos principales missions</a:t>
            </a:r>
          </a:p>
        </p:txBody>
      </p:sp>
      <p:sp>
        <p:nvSpPr>
          <p:cNvPr id="5124" name="ZoneTexte 1">
            <a:extLst>
              <a:ext uri="{FF2B5EF4-FFF2-40B4-BE49-F238E27FC236}">
                <a16:creationId xmlns:a16="http://schemas.microsoft.com/office/drawing/2014/main" id="{2E58895D-D5DB-27AB-BB92-98800C8995BD}"/>
              </a:ext>
            </a:extLst>
          </p:cNvPr>
          <p:cNvSpPr txBox="1">
            <a:spLocks noChangeArrowheads="1"/>
          </p:cNvSpPr>
          <p:nvPr/>
        </p:nvSpPr>
        <p:spPr bwMode="auto">
          <a:xfrm>
            <a:off x="4151784" y="2093798"/>
            <a:ext cx="7463358"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lnSpc>
                <a:spcPts val="2200"/>
              </a:lnSpc>
              <a:spcBef>
                <a:spcPct val="0"/>
              </a:spcBef>
              <a:spcAft>
                <a:spcPts val="900"/>
              </a:spcAft>
              <a:buNone/>
              <a:defRPr/>
            </a:pPr>
            <a:r>
              <a:rPr lang="fr-FR" altLang="fr-FR" sz="1800" dirty="0">
                <a:solidFill>
                  <a:srgbClr val="5F5F5F"/>
                </a:solidFill>
              </a:rPr>
              <a:t>Vendée Habitat, premier bailleur social en Vendée, avec 16.000 logements locatifs et 3.000 équivalents logements en structures d’hébergement (résidences jeunes actifs, EHPAD, …)</a:t>
            </a:r>
          </a:p>
          <a:p>
            <a:pPr marL="457200" lvl="1" indent="0" eaLnBrk="1" hangingPunct="1">
              <a:lnSpc>
                <a:spcPts val="2200"/>
              </a:lnSpc>
              <a:spcBef>
                <a:spcPct val="0"/>
              </a:spcBef>
              <a:spcAft>
                <a:spcPts val="900"/>
              </a:spcAft>
              <a:buNone/>
              <a:defRPr/>
            </a:pPr>
            <a:endParaRPr lang="fr-FR" sz="1800" b="1" dirty="0">
              <a:solidFill>
                <a:srgbClr val="5F5F5F"/>
              </a:solidFill>
            </a:endParaRPr>
          </a:p>
          <a:p>
            <a:pPr lvl="1" eaLnBrk="1" hangingPunct="1">
              <a:lnSpc>
                <a:spcPts val="2200"/>
              </a:lnSpc>
              <a:spcBef>
                <a:spcPct val="0"/>
              </a:spcBef>
              <a:spcAft>
                <a:spcPts val="900"/>
              </a:spcAft>
              <a:buFont typeface="Arial" panose="020B0604020202020204" pitchFamily="34" charset="0"/>
              <a:buChar char="•"/>
              <a:defRPr/>
            </a:pPr>
            <a:r>
              <a:rPr lang="fr-FR" sz="1800" b="1" dirty="0">
                <a:solidFill>
                  <a:srgbClr val="5F5F5F"/>
                </a:solidFill>
              </a:rPr>
              <a:t>Construire des logements locatifs </a:t>
            </a:r>
            <a:r>
              <a:rPr lang="fr-FR" sz="1800" dirty="0">
                <a:solidFill>
                  <a:srgbClr val="5F5F5F"/>
                </a:solidFill>
              </a:rPr>
              <a:t>et faciliter </a:t>
            </a:r>
            <a:r>
              <a:rPr lang="fr-FR" sz="1800" b="1" dirty="0">
                <a:solidFill>
                  <a:srgbClr val="5F5F5F"/>
                </a:solidFill>
              </a:rPr>
              <a:t>l’accession abordable  à la propriété</a:t>
            </a:r>
            <a:r>
              <a:rPr lang="fr-FR" sz="1800" dirty="0">
                <a:solidFill>
                  <a:srgbClr val="5F5F5F"/>
                </a:solidFill>
              </a:rPr>
              <a:t>, en location accession (PSLA) et en Bail Réel Solidaire (BRS)</a:t>
            </a:r>
          </a:p>
          <a:p>
            <a:pPr lvl="1" eaLnBrk="1" hangingPunct="1">
              <a:lnSpc>
                <a:spcPts val="2200"/>
              </a:lnSpc>
              <a:spcBef>
                <a:spcPct val="0"/>
              </a:spcBef>
              <a:spcAft>
                <a:spcPts val="900"/>
              </a:spcAft>
              <a:buFont typeface="Arial" panose="020B0604020202020204" pitchFamily="34" charset="0"/>
              <a:buChar char="•"/>
              <a:defRPr/>
            </a:pPr>
            <a:r>
              <a:rPr lang="fr-FR" sz="1800" b="1" dirty="0">
                <a:solidFill>
                  <a:srgbClr val="5F5F5F"/>
                </a:solidFill>
              </a:rPr>
              <a:t>Entretenir le patrimoine existant </a:t>
            </a:r>
            <a:r>
              <a:rPr lang="fr-FR" sz="1800" dirty="0">
                <a:solidFill>
                  <a:srgbClr val="5F5F5F"/>
                </a:solidFill>
              </a:rPr>
              <a:t>(réhabilitation, amélioration, gestion technique des logements et des équipements, …),</a:t>
            </a:r>
          </a:p>
          <a:p>
            <a:pPr lvl="1" eaLnBrk="1" hangingPunct="1">
              <a:lnSpc>
                <a:spcPts val="2200"/>
              </a:lnSpc>
              <a:spcBef>
                <a:spcPct val="0"/>
              </a:spcBef>
              <a:spcAft>
                <a:spcPts val="900"/>
              </a:spcAft>
              <a:buFont typeface="Arial" panose="020B0604020202020204" pitchFamily="34" charset="0"/>
              <a:buChar char="•"/>
              <a:defRPr/>
            </a:pPr>
            <a:r>
              <a:rPr lang="fr-FR" sz="1800" b="1" dirty="0">
                <a:solidFill>
                  <a:srgbClr val="5F5F5F"/>
                </a:solidFill>
              </a:rPr>
              <a:t>Assurer une gestion au quotidien de la relation locataires </a:t>
            </a:r>
            <a:r>
              <a:rPr lang="fr-FR" sz="1800" dirty="0">
                <a:solidFill>
                  <a:srgbClr val="5F5F5F"/>
                </a:solidFill>
              </a:rPr>
              <a:t>s’appuyant sur un réseau </a:t>
            </a:r>
            <a:r>
              <a:rPr lang="fr-FR" sz="1800" b="1" dirty="0">
                <a:solidFill>
                  <a:srgbClr val="5F5F5F"/>
                </a:solidFill>
              </a:rPr>
              <a:t>de proximité</a:t>
            </a:r>
            <a:endParaRPr lang="fr-FR" sz="1800" dirty="0">
              <a:solidFill>
                <a:srgbClr val="5F5F5F"/>
              </a:solidFill>
            </a:endParaRPr>
          </a:p>
        </p:txBody>
      </p:sp>
      <p:pic>
        <p:nvPicPr>
          <p:cNvPr id="9" name="Image 8">
            <a:extLst>
              <a:ext uri="{FF2B5EF4-FFF2-40B4-BE49-F238E27FC236}">
                <a16:creationId xmlns:a16="http://schemas.microsoft.com/office/drawing/2014/main" id="{C06524E5-FBCF-26B0-37A0-2B7037263326}"/>
              </a:ext>
            </a:extLst>
          </p:cNvPr>
          <p:cNvPicPr>
            <a:picLocks noChangeAspect="1"/>
          </p:cNvPicPr>
          <p:nvPr/>
        </p:nvPicPr>
        <p:blipFill>
          <a:blip r:embed="rId3" cstate="print">
            <a:extLst>
              <a:ext uri="{28A0092B-C50C-407E-A947-70E740481C1C}">
                <a14:useLocalDpi xmlns:a14="http://schemas.microsoft.com/office/drawing/2010/main" val="0"/>
              </a:ext>
            </a:extLst>
          </a:blip>
          <a:srcRect l="37310" r="25160"/>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27FBEC8D-FDB3-BA0D-933B-149CC2B99A2A}"/>
              </a:ext>
            </a:extLst>
          </p:cNvPr>
          <p:cNvPicPr>
            <a:picLocks noChangeAspect="1"/>
          </p:cNvPicPr>
          <p:nvPr/>
        </p:nvPicPr>
        <p:blipFill>
          <a:blip r:embed="rId4"/>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26B4F8A3-5308-B532-EBE6-010A1B9EF194}"/>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997562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0098B6-76FE-626C-2D40-4D2DAD053807}"/>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9BAEAFCE-33BB-97C9-074B-81618A6E0E05}"/>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Les enjeux</a:t>
            </a:r>
          </a:p>
        </p:txBody>
      </p:sp>
      <p:sp>
        <p:nvSpPr>
          <p:cNvPr id="5124" name="ZoneTexte 1">
            <a:extLst>
              <a:ext uri="{FF2B5EF4-FFF2-40B4-BE49-F238E27FC236}">
                <a16:creationId xmlns:a16="http://schemas.microsoft.com/office/drawing/2014/main" id="{F7D4CD54-D2C0-B758-D777-0086488E6C84}"/>
              </a:ext>
            </a:extLst>
          </p:cNvPr>
          <p:cNvSpPr txBox="1">
            <a:spLocks noChangeArrowheads="1"/>
          </p:cNvSpPr>
          <p:nvPr/>
        </p:nvSpPr>
        <p:spPr bwMode="auto">
          <a:xfrm>
            <a:off x="4151784" y="1668747"/>
            <a:ext cx="7463358" cy="438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432"/>
              </a:spcBef>
              <a:buNone/>
              <a:defRPr/>
            </a:pPr>
            <a:r>
              <a:rPr lang="fr-FR" altLang="fr-FR" sz="1800" b="1" dirty="0">
                <a:solidFill>
                  <a:srgbClr val="5F5F5F"/>
                </a:solidFill>
              </a:rPr>
              <a:t>Quelques enjeux généraux de la relation client :</a:t>
            </a:r>
          </a:p>
          <a:p>
            <a:pPr eaLnBrk="1" hangingPunct="1">
              <a:spcBef>
                <a:spcPts val="432"/>
              </a:spcBef>
              <a:buNone/>
              <a:defRPr/>
            </a:pPr>
            <a:endParaRPr lang="fr-FR" altLang="fr-FR" sz="1800" b="1" dirty="0">
              <a:solidFill>
                <a:srgbClr val="5F5F5F"/>
              </a:solidFill>
            </a:endParaRPr>
          </a:p>
          <a:p>
            <a:pPr eaLnBrk="1" hangingPunct="1">
              <a:spcBef>
                <a:spcPts val="432"/>
              </a:spcBef>
              <a:buNone/>
              <a:defRPr/>
            </a:pPr>
            <a:r>
              <a:rPr lang="fr-FR" altLang="fr-FR" sz="1800" b="1" dirty="0">
                <a:solidFill>
                  <a:srgbClr val="5F5F5F"/>
                </a:solidFill>
              </a:rPr>
              <a:t>La satisfaction client </a:t>
            </a:r>
            <a:r>
              <a:rPr lang="fr-FR" altLang="fr-FR" sz="1800" dirty="0">
                <a:solidFill>
                  <a:srgbClr val="5F5F5F"/>
                </a:solidFill>
              </a:rPr>
              <a:t>: répondre aux attentes, garantir un parcours simple et continu, réduire les irritants (prise en compte, délais d’intervention)</a:t>
            </a:r>
          </a:p>
          <a:p>
            <a:pPr eaLnBrk="1" hangingPunct="1">
              <a:spcBef>
                <a:spcPts val="432"/>
              </a:spcBef>
              <a:buNone/>
              <a:defRPr/>
            </a:pPr>
            <a:endParaRPr lang="fr-FR" altLang="fr-FR" sz="1800" dirty="0">
              <a:solidFill>
                <a:srgbClr val="5F5F5F"/>
              </a:solidFill>
            </a:endParaRPr>
          </a:p>
          <a:p>
            <a:pPr eaLnBrk="1" hangingPunct="1">
              <a:spcBef>
                <a:spcPts val="432"/>
              </a:spcBef>
              <a:buNone/>
              <a:defRPr/>
            </a:pPr>
            <a:r>
              <a:rPr lang="fr-FR" altLang="fr-FR" sz="1800" b="1" dirty="0">
                <a:solidFill>
                  <a:srgbClr val="5F5F5F"/>
                </a:solidFill>
              </a:rPr>
              <a:t>La qualité des interactions </a:t>
            </a:r>
            <a:r>
              <a:rPr lang="fr-FR" altLang="fr-FR" sz="1800" dirty="0">
                <a:solidFill>
                  <a:srgbClr val="5F5F5F"/>
                </a:solidFill>
              </a:rPr>
              <a:t>: professionnaliser et personnaliser les échanges, être rapide et pertinent dans les réponses</a:t>
            </a:r>
          </a:p>
          <a:p>
            <a:pPr eaLnBrk="1" hangingPunct="1">
              <a:spcBef>
                <a:spcPts val="432"/>
              </a:spcBef>
              <a:buNone/>
              <a:defRPr/>
            </a:pPr>
            <a:endParaRPr lang="fr-FR" altLang="fr-FR" sz="1800" dirty="0">
              <a:solidFill>
                <a:srgbClr val="5F5F5F"/>
              </a:solidFill>
            </a:endParaRPr>
          </a:p>
          <a:p>
            <a:pPr eaLnBrk="1" hangingPunct="1">
              <a:spcBef>
                <a:spcPts val="432"/>
              </a:spcBef>
              <a:buNone/>
              <a:defRPr/>
            </a:pPr>
            <a:r>
              <a:rPr lang="fr-FR" altLang="fr-FR" sz="1800" b="1" dirty="0">
                <a:solidFill>
                  <a:srgbClr val="5F5F5F"/>
                </a:solidFill>
              </a:rPr>
              <a:t>Le respect de l’engagement pris </a:t>
            </a:r>
            <a:r>
              <a:rPr lang="fr-FR" altLang="fr-FR" sz="1800" dirty="0">
                <a:solidFill>
                  <a:srgbClr val="5F5F5F"/>
                </a:solidFill>
              </a:rPr>
              <a:t>: tracer les interventions, responsabiliser les équipes et l’entreprise</a:t>
            </a:r>
          </a:p>
          <a:p>
            <a:pPr eaLnBrk="1" hangingPunct="1">
              <a:spcBef>
                <a:spcPts val="432"/>
              </a:spcBef>
              <a:buNone/>
              <a:defRPr/>
            </a:pPr>
            <a:endParaRPr lang="fr-FR" altLang="fr-FR" sz="1800" dirty="0">
              <a:solidFill>
                <a:srgbClr val="5F5F5F"/>
              </a:solidFill>
            </a:endParaRPr>
          </a:p>
          <a:p>
            <a:pPr eaLnBrk="1" hangingPunct="1">
              <a:spcBef>
                <a:spcPts val="432"/>
              </a:spcBef>
              <a:buNone/>
              <a:defRPr/>
            </a:pPr>
            <a:r>
              <a:rPr lang="fr-FR" altLang="fr-FR" sz="1800" b="1" dirty="0">
                <a:solidFill>
                  <a:srgbClr val="5F5F5F"/>
                </a:solidFill>
              </a:rPr>
              <a:t>L’amélioration continue </a:t>
            </a:r>
            <a:r>
              <a:rPr lang="fr-FR" altLang="fr-FR" sz="1800" dirty="0">
                <a:solidFill>
                  <a:srgbClr val="5F5F5F"/>
                </a:solidFill>
              </a:rPr>
              <a:t>: intégrer les retours clients, avoir la capacité à reconnaître un problème, réagir vite pour préserver la relation</a:t>
            </a:r>
          </a:p>
        </p:txBody>
      </p:sp>
      <p:pic>
        <p:nvPicPr>
          <p:cNvPr id="6" name="Image 5">
            <a:extLst>
              <a:ext uri="{FF2B5EF4-FFF2-40B4-BE49-F238E27FC236}">
                <a16:creationId xmlns:a16="http://schemas.microsoft.com/office/drawing/2014/main" id="{7A965AEA-AB49-5092-085E-AF4CD056B87E}"/>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23C46808-42E7-2E54-3D7A-1347DFB3E4CA}"/>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4" name="Image 3">
            <a:extLst>
              <a:ext uri="{FF2B5EF4-FFF2-40B4-BE49-F238E27FC236}">
                <a16:creationId xmlns:a16="http://schemas.microsoft.com/office/drawing/2014/main" id="{FB399ACE-22F1-8702-AECB-5987BFAEC5EA}"/>
              </a:ext>
            </a:extLst>
          </p:cNvPr>
          <p:cNvPicPr>
            <a:picLocks noChangeAspect="1"/>
          </p:cNvPicPr>
          <p:nvPr/>
        </p:nvPicPr>
        <p:blipFill>
          <a:blip r:embed="rId5" cstate="print">
            <a:extLst>
              <a:ext uri="{28A0092B-C50C-407E-A947-70E740481C1C}">
                <a14:useLocalDpi xmlns:a14="http://schemas.microsoft.com/office/drawing/2010/main" val="0"/>
              </a:ext>
            </a:extLst>
          </a:blip>
          <a:srcRect l="27528" r="34928"/>
          <a:stretch>
            <a:fillRect/>
          </a:stretch>
        </p:blipFill>
        <p:spPr>
          <a:xfrm>
            <a:off x="0" y="0"/>
            <a:ext cx="3863752" cy="6858000"/>
          </a:xfrm>
          <a:prstGeom prst="rect">
            <a:avLst/>
          </a:prstGeom>
        </p:spPr>
      </p:pic>
    </p:spTree>
    <p:extLst>
      <p:ext uri="{BB962C8B-B14F-4D97-AF65-F5344CB8AC3E}">
        <p14:creationId xmlns:p14="http://schemas.microsoft.com/office/powerpoint/2010/main" val="2415503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A30E533-FAE0-15C5-BD41-6DFD252E973E}"/>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38915A76-3418-D647-88FF-A4242BDEFD20}"/>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Les enjeux</a:t>
            </a:r>
          </a:p>
        </p:txBody>
      </p:sp>
      <p:sp>
        <p:nvSpPr>
          <p:cNvPr id="5124" name="ZoneTexte 1">
            <a:extLst>
              <a:ext uri="{FF2B5EF4-FFF2-40B4-BE49-F238E27FC236}">
                <a16:creationId xmlns:a16="http://schemas.microsoft.com/office/drawing/2014/main" id="{E88486FA-5555-AE60-7AC2-F4ECD9E422EF}"/>
              </a:ext>
            </a:extLst>
          </p:cNvPr>
          <p:cNvSpPr txBox="1">
            <a:spLocks noChangeArrowheads="1"/>
          </p:cNvSpPr>
          <p:nvPr/>
        </p:nvSpPr>
        <p:spPr bwMode="auto">
          <a:xfrm>
            <a:off x="4151784" y="1668747"/>
            <a:ext cx="7463358"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432"/>
              </a:spcBef>
              <a:buNone/>
              <a:defRPr/>
            </a:pPr>
            <a:r>
              <a:rPr lang="fr-FR" altLang="fr-FR" sz="1800" b="1" dirty="0">
                <a:solidFill>
                  <a:srgbClr val="5F5F5F"/>
                </a:solidFill>
              </a:rPr>
              <a:t>Les enjeux particuliers dans les nouveaux marchés à bons de commande  </a:t>
            </a:r>
            <a:r>
              <a:rPr lang="fr-FR" altLang="fr-FR" sz="1800" dirty="0">
                <a:solidFill>
                  <a:srgbClr val="5F5F5F"/>
                </a:solidFill>
              </a:rPr>
              <a:t>:</a:t>
            </a:r>
          </a:p>
          <a:p>
            <a:pPr eaLnBrk="1" hangingPunct="1">
              <a:spcBef>
                <a:spcPts val="432"/>
              </a:spcBef>
              <a:buNone/>
              <a:defRPr/>
            </a:pPr>
            <a:endParaRPr lang="fr-FR" altLang="fr-FR" sz="1800" dirty="0">
              <a:solidFill>
                <a:srgbClr val="5F5F5F"/>
              </a:solidFill>
            </a:endParaRPr>
          </a:p>
          <a:p>
            <a:pPr marL="285750" indent="-285750" eaLnBrk="1" hangingPunct="1">
              <a:spcBef>
                <a:spcPts val="432"/>
              </a:spcBef>
              <a:defRPr/>
            </a:pPr>
            <a:r>
              <a:rPr lang="fr-FR" altLang="fr-FR" sz="1800" dirty="0">
                <a:solidFill>
                  <a:srgbClr val="5F5F5F"/>
                </a:solidFill>
              </a:rPr>
              <a:t>Garantir une qualité de service homogène sur tout le territoire,</a:t>
            </a:r>
          </a:p>
          <a:p>
            <a:pPr marL="285750" indent="-285750" eaLnBrk="1" hangingPunct="1">
              <a:spcBef>
                <a:spcPts val="432"/>
              </a:spcBef>
              <a:defRPr/>
            </a:pPr>
            <a:r>
              <a:rPr lang="fr-FR" altLang="fr-FR" sz="1800" dirty="0">
                <a:solidFill>
                  <a:srgbClr val="5F5F5F"/>
                </a:solidFill>
              </a:rPr>
              <a:t>Planifier les interventions à réception des bons de travaux,</a:t>
            </a:r>
          </a:p>
          <a:p>
            <a:pPr marL="285750" indent="-285750" eaLnBrk="1" hangingPunct="1">
              <a:spcBef>
                <a:spcPts val="432"/>
              </a:spcBef>
              <a:defRPr/>
            </a:pPr>
            <a:r>
              <a:rPr lang="fr-FR" altLang="fr-FR" sz="1800" dirty="0">
                <a:solidFill>
                  <a:srgbClr val="5F5F5F"/>
                </a:solidFill>
              </a:rPr>
              <a:t>Assurer une communication à chaque étape,</a:t>
            </a:r>
          </a:p>
          <a:p>
            <a:pPr marL="285750" indent="-285750" eaLnBrk="1" hangingPunct="1">
              <a:spcBef>
                <a:spcPts val="432"/>
              </a:spcBef>
              <a:defRPr/>
            </a:pPr>
            <a:r>
              <a:rPr lang="fr-FR" altLang="fr-FR" sz="1800" dirty="0">
                <a:solidFill>
                  <a:srgbClr val="5F5F5F"/>
                </a:solidFill>
              </a:rPr>
              <a:t>Contrôler et valider les travaux / Service fait,</a:t>
            </a:r>
          </a:p>
          <a:p>
            <a:pPr marL="285750" indent="-285750" eaLnBrk="1" hangingPunct="1">
              <a:spcBef>
                <a:spcPts val="432"/>
              </a:spcBef>
              <a:defRPr/>
            </a:pPr>
            <a:r>
              <a:rPr lang="fr-FR" altLang="fr-FR" sz="1800" dirty="0">
                <a:solidFill>
                  <a:srgbClr val="5F5F5F"/>
                </a:solidFill>
              </a:rPr>
              <a:t>Améliorer les délais d’intervention,</a:t>
            </a:r>
          </a:p>
          <a:p>
            <a:pPr marL="285750" indent="-285750" eaLnBrk="1" hangingPunct="1">
              <a:spcBef>
                <a:spcPts val="432"/>
              </a:spcBef>
              <a:defRPr/>
            </a:pPr>
            <a:r>
              <a:rPr lang="fr-FR" altLang="fr-FR" sz="1800" dirty="0">
                <a:solidFill>
                  <a:srgbClr val="5F5F5F"/>
                </a:solidFill>
              </a:rPr>
              <a:t>Structurer une gestion efficace des réclamations,</a:t>
            </a:r>
          </a:p>
          <a:p>
            <a:pPr marL="285750" indent="-285750" eaLnBrk="1" hangingPunct="1">
              <a:spcBef>
                <a:spcPts val="432"/>
              </a:spcBef>
              <a:defRPr/>
            </a:pPr>
            <a:r>
              <a:rPr lang="fr-FR" altLang="fr-FR" sz="1800" dirty="0">
                <a:solidFill>
                  <a:srgbClr val="5F5F5F"/>
                </a:solidFill>
              </a:rPr>
              <a:t>Piloter et mesurer la satisfaction</a:t>
            </a:r>
          </a:p>
          <a:p>
            <a:pPr marL="285750" indent="-285750" eaLnBrk="1" hangingPunct="1">
              <a:spcBef>
                <a:spcPts val="432"/>
              </a:spcBef>
              <a:buFontTx/>
              <a:buChar char="-"/>
              <a:defRPr/>
            </a:pPr>
            <a:endParaRPr lang="fr-FR" altLang="fr-FR" sz="1800" dirty="0">
              <a:solidFill>
                <a:srgbClr val="5F5F5F"/>
              </a:solidFill>
            </a:endParaRPr>
          </a:p>
          <a:p>
            <a:pPr eaLnBrk="1" hangingPunct="1">
              <a:spcBef>
                <a:spcPts val="432"/>
              </a:spcBef>
              <a:buNone/>
              <a:defRPr/>
            </a:pPr>
            <a:r>
              <a:rPr lang="fr-FR" altLang="fr-FR" sz="1800" b="1" dirty="0">
                <a:solidFill>
                  <a:srgbClr val="5F5F5F"/>
                </a:solidFill>
              </a:rPr>
              <a:t>=&gt; Une culture orientée client</a:t>
            </a:r>
          </a:p>
        </p:txBody>
      </p:sp>
      <p:pic>
        <p:nvPicPr>
          <p:cNvPr id="6" name="Image 5">
            <a:extLst>
              <a:ext uri="{FF2B5EF4-FFF2-40B4-BE49-F238E27FC236}">
                <a16:creationId xmlns:a16="http://schemas.microsoft.com/office/drawing/2014/main" id="{C60F7310-A8FC-B6AF-1B8E-98D51D94FF47}"/>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BB4A5307-A57E-B96E-794E-B775C04CA701}"/>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4" name="Image 3">
            <a:extLst>
              <a:ext uri="{FF2B5EF4-FFF2-40B4-BE49-F238E27FC236}">
                <a16:creationId xmlns:a16="http://schemas.microsoft.com/office/drawing/2014/main" id="{8E00C33C-35F1-02E3-6389-F666D0E2A617}"/>
              </a:ext>
            </a:extLst>
          </p:cNvPr>
          <p:cNvPicPr>
            <a:picLocks noChangeAspect="1"/>
          </p:cNvPicPr>
          <p:nvPr/>
        </p:nvPicPr>
        <p:blipFill>
          <a:blip r:embed="rId5" cstate="print">
            <a:extLst>
              <a:ext uri="{28A0092B-C50C-407E-A947-70E740481C1C}">
                <a14:useLocalDpi xmlns:a14="http://schemas.microsoft.com/office/drawing/2010/main" val="0"/>
              </a:ext>
            </a:extLst>
          </a:blip>
          <a:srcRect l="27528" r="34928"/>
          <a:stretch>
            <a:fillRect/>
          </a:stretch>
        </p:blipFill>
        <p:spPr>
          <a:xfrm>
            <a:off x="0" y="0"/>
            <a:ext cx="3863752" cy="6858000"/>
          </a:xfrm>
          <a:prstGeom prst="rect">
            <a:avLst/>
          </a:prstGeom>
        </p:spPr>
      </p:pic>
    </p:spTree>
    <p:extLst>
      <p:ext uri="{BB962C8B-B14F-4D97-AF65-F5344CB8AC3E}">
        <p14:creationId xmlns:p14="http://schemas.microsoft.com/office/powerpoint/2010/main" val="1926250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9409E3-3C6A-4EBE-5F67-B2D8C500A57F}"/>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ECD9FEF7-2427-D2C3-DC66-4A4C73C9190F}"/>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Une relation tripartite essentielle</a:t>
            </a:r>
          </a:p>
        </p:txBody>
      </p:sp>
      <p:sp>
        <p:nvSpPr>
          <p:cNvPr id="5124" name="ZoneTexte 1">
            <a:extLst>
              <a:ext uri="{FF2B5EF4-FFF2-40B4-BE49-F238E27FC236}">
                <a16:creationId xmlns:a16="http://schemas.microsoft.com/office/drawing/2014/main" id="{8F159CB8-7EE4-C0B9-736C-FC1A224BFA83}"/>
              </a:ext>
            </a:extLst>
          </p:cNvPr>
          <p:cNvSpPr txBox="1">
            <a:spLocks noChangeArrowheads="1"/>
          </p:cNvSpPr>
          <p:nvPr/>
        </p:nvSpPr>
        <p:spPr bwMode="auto">
          <a:xfrm>
            <a:off x="4151784" y="1668747"/>
            <a:ext cx="7463358"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432"/>
              </a:spcBef>
              <a:spcAft>
                <a:spcPts val="600"/>
              </a:spcAft>
              <a:buNone/>
              <a:defRPr/>
            </a:pPr>
            <a:r>
              <a:rPr lang="fr-FR" altLang="fr-FR" sz="1800" dirty="0">
                <a:solidFill>
                  <a:srgbClr val="5F5F5F"/>
                </a:solidFill>
              </a:rPr>
              <a:t>Dans un contexte où les avis clients sur les réseaux ont un impact direct sur l’image des entreprises, construire une relation fondée sur la confiance est fondamental et repose sur une dynamique tripartite où chaque acteur contribue à la performance collective :</a:t>
            </a:r>
          </a:p>
          <a:p>
            <a:pPr marL="285750" indent="-285750" eaLnBrk="1" hangingPunct="1">
              <a:spcBef>
                <a:spcPts val="432"/>
              </a:spcBef>
              <a:spcAft>
                <a:spcPts val="600"/>
              </a:spcAft>
              <a:defRPr/>
            </a:pPr>
            <a:r>
              <a:rPr lang="fr-FR" altLang="fr-FR" sz="1800" b="1" dirty="0">
                <a:solidFill>
                  <a:srgbClr val="5F5F5F"/>
                </a:solidFill>
              </a:rPr>
              <a:t>Vendée Habitat</a:t>
            </a:r>
            <a:r>
              <a:rPr lang="fr-FR" altLang="fr-FR" sz="1800" dirty="0">
                <a:solidFill>
                  <a:srgbClr val="5F5F5F"/>
                </a:solidFill>
              </a:rPr>
              <a:t> : accompagner les entreprises notamment durant les 1</a:t>
            </a:r>
            <a:r>
              <a:rPr lang="fr-FR" altLang="fr-FR" sz="1800" baseline="30000" dirty="0">
                <a:solidFill>
                  <a:srgbClr val="5F5F5F"/>
                </a:solidFill>
              </a:rPr>
              <a:t>ères</a:t>
            </a:r>
            <a:r>
              <a:rPr lang="fr-FR" altLang="fr-FR" sz="1800" dirty="0">
                <a:solidFill>
                  <a:srgbClr val="5F5F5F"/>
                </a:solidFill>
              </a:rPr>
              <a:t> semaines, passer des commandes de travaux précises,</a:t>
            </a:r>
          </a:p>
          <a:p>
            <a:pPr marL="285750" indent="-285750" eaLnBrk="1" hangingPunct="1">
              <a:spcBef>
                <a:spcPts val="432"/>
              </a:spcBef>
              <a:spcAft>
                <a:spcPts val="600"/>
              </a:spcAft>
              <a:defRPr/>
            </a:pPr>
            <a:r>
              <a:rPr lang="fr-FR" altLang="fr-FR" sz="1800" b="1" dirty="0">
                <a:solidFill>
                  <a:srgbClr val="5F5F5F"/>
                </a:solidFill>
              </a:rPr>
              <a:t>L’entreprise</a:t>
            </a:r>
            <a:r>
              <a:rPr lang="fr-FR" altLang="fr-FR" sz="1800" dirty="0">
                <a:solidFill>
                  <a:srgbClr val="5F5F5F"/>
                </a:solidFill>
              </a:rPr>
              <a:t> : planifier les interventions dans le cadre des délais définis, assurer une prestation de qualité, informer de l’avancement des actions,</a:t>
            </a:r>
          </a:p>
          <a:p>
            <a:pPr marL="285750" indent="-285750" eaLnBrk="1" hangingPunct="1">
              <a:spcBef>
                <a:spcPts val="432"/>
              </a:spcBef>
              <a:defRPr/>
            </a:pPr>
            <a:r>
              <a:rPr lang="fr-FR" altLang="fr-FR" sz="1800" b="1" dirty="0">
                <a:solidFill>
                  <a:srgbClr val="5F5F5F"/>
                </a:solidFill>
              </a:rPr>
              <a:t>Le locataire </a:t>
            </a:r>
            <a:r>
              <a:rPr lang="fr-FR" altLang="fr-FR" sz="1800" dirty="0">
                <a:solidFill>
                  <a:srgbClr val="5F5F5F"/>
                </a:solidFill>
              </a:rPr>
              <a:t>: permettre l’accès à son logement dans des conditions d’hygiène adaptées.</a:t>
            </a:r>
          </a:p>
          <a:p>
            <a:pPr eaLnBrk="1" hangingPunct="1">
              <a:spcBef>
                <a:spcPts val="1200"/>
              </a:spcBef>
              <a:spcAft>
                <a:spcPts val="0"/>
              </a:spcAft>
              <a:buNone/>
              <a:defRPr/>
            </a:pPr>
            <a:r>
              <a:rPr lang="fr-FR" altLang="fr-FR" sz="1800" b="1" dirty="0">
                <a:solidFill>
                  <a:srgbClr val="5F5F5F"/>
                </a:solidFill>
              </a:rPr>
              <a:t>Faire vivre une expérience client fluide et performante, portée par des équipes engagées et des entreprises ancrées localement.</a:t>
            </a:r>
            <a:endParaRPr lang="fr-FR" altLang="fr-FR" sz="1800" dirty="0">
              <a:solidFill>
                <a:srgbClr val="5F5F5F"/>
              </a:solidFill>
            </a:endParaRPr>
          </a:p>
        </p:txBody>
      </p:sp>
      <p:pic>
        <p:nvPicPr>
          <p:cNvPr id="6" name="Image 5">
            <a:extLst>
              <a:ext uri="{FF2B5EF4-FFF2-40B4-BE49-F238E27FC236}">
                <a16:creationId xmlns:a16="http://schemas.microsoft.com/office/drawing/2014/main" id="{0341776F-5357-1B15-CC61-2C0BC67067FC}"/>
              </a:ext>
            </a:extLst>
          </p:cNvPr>
          <p:cNvPicPr>
            <a:picLocks noChangeAspect="1"/>
          </p:cNvPicPr>
          <p:nvPr/>
        </p:nvPicPr>
        <p:blipFill>
          <a:blip r:embed="rId3"/>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EB86424B-EF76-32A1-91D4-12EB5611E27F}"/>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4" name="Image 3">
            <a:extLst>
              <a:ext uri="{FF2B5EF4-FFF2-40B4-BE49-F238E27FC236}">
                <a16:creationId xmlns:a16="http://schemas.microsoft.com/office/drawing/2014/main" id="{6E9C88CD-AC28-0675-D2F1-D903AC0CCB5F}"/>
              </a:ext>
            </a:extLst>
          </p:cNvPr>
          <p:cNvPicPr>
            <a:picLocks noChangeAspect="1"/>
          </p:cNvPicPr>
          <p:nvPr/>
        </p:nvPicPr>
        <p:blipFill>
          <a:blip r:embed="rId5" cstate="print">
            <a:extLst>
              <a:ext uri="{28A0092B-C50C-407E-A947-70E740481C1C}">
                <a14:useLocalDpi xmlns:a14="http://schemas.microsoft.com/office/drawing/2010/main" val="0"/>
              </a:ext>
            </a:extLst>
          </a:blip>
          <a:srcRect l="27528" r="34928"/>
          <a:stretch>
            <a:fillRect/>
          </a:stretch>
        </p:blipFill>
        <p:spPr>
          <a:xfrm>
            <a:off x="0" y="0"/>
            <a:ext cx="3863752" cy="6858000"/>
          </a:xfrm>
          <a:prstGeom prst="rect">
            <a:avLst/>
          </a:prstGeom>
        </p:spPr>
      </p:pic>
    </p:spTree>
    <p:extLst>
      <p:ext uri="{BB962C8B-B14F-4D97-AF65-F5344CB8AC3E}">
        <p14:creationId xmlns:p14="http://schemas.microsoft.com/office/powerpoint/2010/main" val="272648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650865-52C4-231A-D922-2DC32D7025DC}"/>
            </a:ext>
          </a:extLst>
        </p:cNvPr>
        <p:cNvGrpSpPr/>
        <p:nvPr/>
      </p:nvGrpSpPr>
      <p:grpSpPr>
        <a:xfrm>
          <a:off x="0" y="0"/>
          <a:ext cx="0" cy="0"/>
          <a:chOff x="0" y="0"/>
          <a:chExt cx="0" cy="0"/>
        </a:xfrm>
      </p:grpSpPr>
      <p:sp>
        <p:nvSpPr>
          <p:cNvPr id="5124" name="ZoneTexte 1">
            <a:extLst>
              <a:ext uri="{FF2B5EF4-FFF2-40B4-BE49-F238E27FC236}">
                <a16:creationId xmlns:a16="http://schemas.microsoft.com/office/drawing/2014/main" id="{3AE7EA76-80C7-E0C5-6EB2-92950F6A07BC}"/>
              </a:ext>
            </a:extLst>
          </p:cNvPr>
          <p:cNvSpPr txBox="1">
            <a:spLocks noChangeArrowheads="1"/>
          </p:cNvSpPr>
          <p:nvPr/>
        </p:nvSpPr>
        <p:spPr bwMode="auto">
          <a:xfrm>
            <a:off x="5099720" y="2093798"/>
            <a:ext cx="6108848" cy="29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spcBef>
                <a:spcPct val="0"/>
              </a:spcBef>
              <a:spcAft>
                <a:spcPts val="900"/>
              </a:spcAft>
              <a:buNone/>
              <a:defRPr/>
            </a:pPr>
            <a:r>
              <a:rPr lang="fr-FR" b="1" dirty="0">
                <a:solidFill>
                  <a:srgbClr val="5F5F5F"/>
                </a:solidFill>
              </a:rPr>
              <a:t>Quelques mots de la FFB et de la CAPEB</a:t>
            </a:r>
          </a:p>
          <a:p>
            <a:pPr indent="-285750" eaLnBrk="1" hangingPunct="1">
              <a:spcBef>
                <a:spcPct val="0"/>
              </a:spcBef>
              <a:spcAft>
                <a:spcPts val="900"/>
              </a:spcAft>
              <a:buNone/>
              <a:defRPr/>
            </a:pPr>
            <a:endParaRPr lang="fr-FR" b="1" dirty="0">
              <a:solidFill>
                <a:srgbClr val="5F5F5F"/>
              </a:solidFill>
            </a:endParaRPr>
          </a:p>
          <a:p>
            <a:pPr indent="-285750" eaLnBrk="1" hangingPunct="1">
              <a:spcBef>
                <a:spcPct val="0"/>
              </a:spcBef>
              <a:spcAft>
                <a:spcPts val="900"/>
              </a:spcAft>
              <a:buNone/>
              <a:defRPr/>
            </a:pPr>
            <a:r>
              <a:rPr lang="fr-FR" sz="2200" dirty="0">
                <a:solidFill>
                  <a:srgbClr val="5F5F5F"/>
                </a:solidFill>
              </a:rPr>
              <a:t>Par M. ROUSSELOT, Président de la FFB</a:t>
            </a:r>
          </a:p>
          <a:p>
            <a:pPr indent="-285750" eaLnBrk="1" hangingPunct="1">
              <a:spcBef>
                <a:spcPct val="0"/>
              </a:spcBef>
              <a:spcAft>
                <a:spcPts val="900"/>
              </a:spcAft>
              <a:buNone/>
              <a:defRPr/>
            </a:pPr>
            <a:r>
              <a:rPr lang="fr-FR" sz="2200" dirty="0">
                <a:solidFill>
                  <a:srgbClr val="5F5F5F"/>
                </a:solidFill>
              </a:rPr>
              <a:t>et M. BALLESTEROS, Secrétaire Général de la CAPEB</a:t>
            </a:r>
          </a:p>
        </p:txBody>
      </p:sp>
      <p:pic>
        <p:nvPicPr>
          <p:cNvPr id="6" name="Image 5">
            <a:extLst>
              <a:ext uri="{FF2B5EF4-FFF2-40B4-BE49-F238E27FC236}">
                <a16:creationId xmlns:a16="http://schemas.microsoft.com/office/drawing/2014/main" id="{8619093B-0C01-0E60-4916-8B40F2B666D0}"/>
              </a:ext>
            </a:extLst>
          </p:cNvPr>
          <p:cNvPicPr>
            <a:picLocks noChangeAspect="1"/>
          </p:cNvPicPr>
          <p:nvPr/>
        </p:nvPicPr>
        <p:blipFill>
          <a:blip r:embed="rId3"/>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20BB5E62-9B7F-F146-4858-037AD7111694}"/>
              </a:ext>
            </a:extLst>
          </p:cNvPr>
          <p:cNvPicPr>
            <a:picLocks noChangeAspect="1"/>
          </p:cNvPicPr>
          <p:nvPr/>
        </p:nvPicPr>
        <p:blipFill>
          <a:blip r:embed="rId4"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pic>
        <p:nvPicPr>
          <p:cNvPr id="2" name="Image 1">
            <a:extLst>
              <a:ext uri="{FF2B5EF4-FFF2-40B4-BE49-F238E27FC236}">
                <a16:creationId xmlns:a16="http://schemas.microsoft.com/office/drawing/2014/main" id="{3D879396-3F39-9414-05F0-8B179719B3EB}"/>
              </a:ext>
            </a:extLst>
          </p:cNvPr>
          <p:cNvPicPr>
            <a:picLocks noChangeAspect="1"/>
          </p:cNvPicPr>
          <p:nvPr/>
        </p:nvPicPr>
        <p:blipFill>
          <a:blip r:embed="rId5" cstate="print">
            <a:extLst>
              <a:ext uri="{28A0092B-C50C-407E-A947-70E740481C1C}">
                <a14:useLocalDpi xmlns:a14="http://schemas.microsoft.com/office/drawing/2010/main" val="0"/>
              </a:ext>
            </a:extLst>
          </a:blip>
          <a:srcRect l="9624" r="52801"/>
          <a:stretch>
            <a:fillRect/>
          </a:stretch>
        </p:blipFill>
        <p:spPr>
          <a:xfrm>
            <a:off x="0" y="0"/>
            <a:ext cx="3863752" cy="6858000"/>
          </a:xfrm>
          <a:prstGeom prst="rect">
            <a:avLst/>
          </a:prstGeom>
        </p:spPr>
      </p:pic>
    </p:spTree>
    <p:extLst>
      <p:ext uri="{BB962C8B-B14F-4D97-AF65-F5344CB8AC3E}">
        <p14:creationId xmlns:p14="http://schemas.microsoft.com/office/powerpoint/2010/main" val="1203841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0F6F5-FEE9-7967-0F49-8585A52F2984}"/>
              </a:ext>
            </a:extLst>
          </p:cNvPr>
          <p:cNvSpPr>
            <a:spLocks noChangeArrowheads="1"/>
          </p:cNvSpPr>
          <p:nvPr/>
        </p:nvSpPr>
        <p:spPr bwMode="auto">
          <a:xfrm>
            <a:off x="3791744" y="476672"/>
            <a:ext cx="7823200" cy="103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4323" tIns="67159" rIns="134323" bIns="67159"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eaLnBrk="1" hangingPunct="1">
              <a:spcBef>
                <a:spcPct val="0"/>
              </a:spcBef>
              <a:buNone/>
            </a:pPr>
            <a:r>
              <a:rPr lang="fr-FR" altLang="fr-FR" sz="4267" b="1" dirty="0">
                <a:solidFill>
                  <a:srgbClr val="5F5F5F"/>
                </a:solidFill>
              </a:rPr>
              <a:t>Merci de votre attention</a:t>
            </a:r>
          </a:p>
        </p:txBody>
      </p:sp>
      <p:pic>
        <p:nvPicPr>
          <p:cNvPr id="6" name="Image 5" descr="Une image contenant texte, Police, logo, Graphique&#10;&#10;Description générée automatiquement">
            <a:extLst>
              <a:ext uri="{FF2B5EF4-FFF2-40B4-BE49-F238E27FC236}">
                <a16:creationId xmlns:a16="http://schemas.microsoft.com/office/drawing/2014/main" id="{E2FCB180-F307-0B94-4F6C-F908688D9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808" y="2454714"/>
            <a:ext cx="3552395" cy="2196244"/>
          </a:xfrm>
          <a:prstGeom prst="rect">
            <a:avLst/>
          </a:prstGeom>
        </p:spPr>
      </p:pic>
    </p:spTree>
    <p:extLst>
      <p:ext uri="{BB962C8B-B14F-4D97-AF65-F5344CB8AC3E}">
        <p14:creationId xmlns:p14="http://schemas.microsoft.com/office/powerpoint/2010/main" val="3133697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75FA65-4030-0309-EC50-F3ECF28ABA8A}"/>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B58EDA86-DEAE-4E90-CBE5-88245C9BB29F}"/>
              </a:ext>
            </a:extLst>
          </p:cNvPr>
          <p:cNvPicPr>
            <a:picLocks noChangeAspect="1"/>
          </p:cNvPicPr>
          <p:nvPr/>
        </p:nvPicPr>
        <p:blipFill>
          <a:blip r:embed="rId3"/>
          <a:stretch>
            <a:fillRect/>
          </a:stretch>
        </p:blipFill>
        <p:spPr>
          <a:xfrm>
            <a:off x="0" y="0"/>
            <a:ext cx="3359696" cy="1622711"/>
          </a:xfrm>
          <a:prstGeom prst="rect">
            <a:avLst/>
          </a:prstGeom>
        </p:spPr>
      </p:pic>
      <p:pic>
        <p:nvPicPr>
          <p:cNvPr id="3" name="Image 2">
            <a:extLst>
              <a:ext uri="{FF2B5EF4-FFF2-40B4-BE49-F238E27FC236}">
                <a16:creationId xmlns:a16="http://schemas.microsoft.com/office/drawing/2014/main" id="{BDA34D4F-393C-44BC-6B18-D5490746D8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99456" y="61701"/>
            <a:ext cx="9793088" cy="6734597"/>
          </a:xfrm>
          <a:prstGeom prst="rect">
            <a:avLst/>
          </a:prstGeom>
        </p:spPr>
      </p:pic>
    </p:spTree>
    <p:extLst>
      <p:ext uri="{BB962C8B-B14F-4D97-AF65-F5344CB8AC3E}">
        <p14:creationId xmlns:p14="http://schemas.microsoft.com/office/powerpoint/2010/main" val="3623213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B382783-E676-B5F1-803E-F7F49FB73AD7}"/>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FD0D5D1C-B970-41A4-6394-DF4C31A43539}"/>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Contexte</a:t>
            </a:r>
          </a:p>
        </p:txBody>
      </p:sp>
      <p:sp>
        <p:nvSpPr>
          <p:cNvPr id="5124" name="ZoneTexte 1">
            <a:extLst>
              <a:ext uri="{FF2B5EF4-FFF2-40B4-BE49-F238E27FC236}">
                <a16:creationId xmlns:a16="http://schemas.microsoft.com/office/drawing/2014/main" id="{A3092B10-752F-6805-98FC-C1C10328FA8D}"/>
              </a:ext>
            </a:extLst>
          </p:cNvPr>
          <p:cNvSpPr txBox="1">
            <a:spLocks noChangeArrowheads="1"/>
          </p:cNvSpPr>
          <p:nvPr/>
        </p:nvSpPr>
        <p:spPr bwMode="auto">
          <a:xfrm>
            <a:off x="4151784" y="1700808"/>
            <a:ext cx="7463358" cy="42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lnSpc>
                <a:spcPts val="2200"/>
              </a:lnSpc>
              <a:spcBef>
                <a:spcPct val="0"/>
              </a:spcBef>
              <a:spcAft>
                <a:spcPts val="900"/>
              </a:spcAft>
              <a:buNone/>
              <a:defRPr/>
            </a:pPr>
            <a:r>
              <a:rPr lang="fr-FR" altLang="fr-FR" sz="1800" b="1" dirty="0">
                <a:solidFill>
                  <a:srgbClr val="5F5F5F"/>
                </a:solidFill>
              </a:rPr>
              <a:t>Maintien d’un niveau d’investissement soutenu,</a:t>
            </a:r>
            <a:r>
              <a:rPr lang="fr-FR" altLang="fr-FR" sz="1800" dirty="0">
                <a:solidFill>
                  <a:srgbClr val="5F5F5F"/>
                </a:solidFill>
              </a:rPr>
              <a:t> en dépit d’un environnement incertain sur le plan de la politique nationale. </a:t>
            </a:r>
          </a:p>
          <a:p>
            <a:pPr indent="-285750" eaLnBrk="1" hangingPunct="1">
              <a:lnSpc>
                <a:spcPts val="2200"/>
              </a:lnSpc>
              <a:spcBef>
                <a:spcPct val="0"/>
              </a:spcBef>
              <a:spcAft>
                <a:spcPts val="900"/>
              </a:spcAft>
              <a:buNone/>
              <a:defRPr/>
            </a:pPr>
            <a:endParaRPr lang="fr-FR" altLang="fr-FR" sz="1800" dirty="0">
              <a:solidFill>
                <a:srgbClr val="5F5F5F"/>
              </a:solidFill>
            </a:endParaRPr>
          </a:p>
          <a:p>
            <a:pPr indent="-285750" eaLnBrk="1" hangingPunct="1">
              <a:lnSpc>
                <a:spcPts val="2200"/>
              </a:lnSpc>
              <a:spcBef>
                <a:spcPct val="0"/>
              </a:spcBef>
              <a:spcAft>
                <a:spcPts val="900"/>
              </a:spcAft>
              <a:buNone/>
              <a:defRPr/>
            </a:pPr>
            <a:r>
              <a:rPr lang="fr-FR" altLang="fr-FR" sz="1800" b="1" dirty="0">
                <a:solidFill>
                  <a:srgbClr val="5F5F5F"/>
                </a:solidFill>
              </a:rPr>
              <a:t>100 millions d’euros injectés dans l’économie locale</a:t>
            </a:r>
            <a:r>
              <a:rPr lang="fr-FR" altLang="fr-FR" sz="1800" dirty="0">
                <a:solidFill>
                  <a:srgbClr val="5F5F5F"/>
                </a:solidFill>
              </a:rPr>
              <a:t>, portés par :</a:t>
            </a:r>
          </a:p>
          <a:p>
            <a:pPr marL="285750" indent="-285750" eaLnBrk="1" hangingPunct="1">
              <a:lnSpc>
                <a:spcPts val="2200"/>
              </a:lnSpc>
              <a:spcBef>
                <a:spcPct val="0"/>
              </a:spcBef>
              <a:spcAft>
                <a:spcPts val="900"/>
              </a:spcAft>
              <a:defRPr/>
            </a:pPr>
            <a:r>
              <a:rPr lang="fr-FR" altLang="fr-FR" sz="1800" dirty="0">
                <a:solidFill>
                  <a:srgbClr val="5F5F5F"/>
                </a:solidFill>
              </a:rPr>
              <a:t>Une intensification de la production de logements neufs (400 logements par an)</a:t>
            </a:r>
          </a:p>
          <a:p>
            <a:pPr marL="285750" indent="-285750" eaLnBrk="1" hangingPunct="1">
              <a:lnSpc>
                <a:spcPts val="2200"/>
              </a:lnSpc>
              <a:spcBef>
                <a:spcPct val="0"/>
              </a:spcBef>
              <a:spcAft>
                <a:spcPts val="900"/>
              </a:spcAft>
              <a:defRPr/>
            </a:pPr>
            <a:r>
              <a:rPr lang="fr-FR" altLang="fr-FR" sz="1800" dirty="0">
                <a:solidFill>
                  <a:srgbClr val="5F5F5F"/>
                </a:solidFill>
              </a:rPr>
              <a:t>Un ambitieux programme d’amélioration du patrimoine de 300 millions d’euros sur la période 2025-2034, dans le cadre du Plan Stratégique de Patrimoine (PSP)</a:t>
            </a:r>
          </a:p>
          <a:p>
            <a:pPr indent="-285750" eaLnBrk="1" hangingPunct="1">
              <a:lnSpc>
                <a:spcPts val="2200"/>
              </a:lnSpc>
              <a:spcBef>
                <a:spcPct val="0"/>
              </a:spcBef>
              <a:spcAft>
                <a:spcPts val="900"/>
              </a:spcAft>
              <a:defRPr/>
            </a:pPr>
            <a:endParaRPr lang="fr-FR" altLang="fr-FR" sz="1800" dirty="0">
              <a:solidFill>
                <a:srgbClr val="5F5F5F"/>
              </a:solidFill>
            </a:endParaRPr>
          </a:p>
          <a:p>
            <a:pPr eaLnBrk="1" hangingPunct="1">
              <a:lnSpc>
                <a:spcPts val="2200"/>
              </a:lnSpc>
              <a:spcBef>
                <a:spcPct val="0"/>
              </a:spcBef>
              <a:spcAft>
                <a:spcPts val="900"/>
              </a:spcAft>
              <a:buNone/>
              <a:defRPr/>
            </a:pPr>
            <a:r>
              <a:rPr lang="fr-FR" altLang="fr-FR" sz="1800" dirty="0">
                <a:solidFill>
                  <a:srgbClr val="5F5F5F"/>
                </a:solidFill>
              </a:rPr>
              <a:t>Rôle majeur de Vendée Habitat dans le soutien à la filière du BTP :</a:t>
            </a:r>
          </a:p>
          <a:p>
            <a:pPr eaLnBrk="1" hangingPunct="1">
              <a:lnSpc>
                <a:spcPts val="2200"/>
              </a:lnSpc>
              <a:spcBef>
                <a:spcPct val="0"/>
              </a:spcBef>
              <a:spcAft>
                <a:spcPts val="900"/>
              </a:spcAft>
              <a:buNone/>
              <a:defRPr/>
            </a:pPr>
            <a:r>
              <a:rPr lang="fr-FR" altLang="fr-FR" sz="1800" b="1" dirty="0">
                <a:solidFill>
                  <a:srgbClr val="5F5F5F"/>
                </a:solidFill>
              </a:rPr>
              <a:t>=&gt; 90% des attributions à des entreprises Vendéennes en 2025</a:t>
            </a:r>
          </a:p>
        </p:txBody>
      </p:sp>
      <p:pic>
        <p:nvPicPr>
          <p:cNvPr id="9" name="Image 8">
            <a:extLst>
              <a:ext uri="{FF2B5EF4-FFF2-40B4-BE49-F238E27FC236}">
                <a16:creationId xmlns:a16="http://schemas.microsoft.com/office/drawing/2014/main" id="{4F2AE519-E1C5-926A-30CC-BD84D8000478}"/>
              </a:ext>
            </a:extLst>
          </p:cNvPr>
          <p:cNvPicPr>
            <a:picLocks noChangeAspect="1"/>
          </p:cNvPicPr>
          <p:nvPr/>
        </p:nvPicPr>
        <p:blipFill>
          <a:blip r:embed="rId3" cstate="print">
            <a:extLst>
              <a:ext uri="{28A0092B-C50C-407E-A947-70E740481C1C}">
                <a14:useLocalDpi xmlns:a14="http://schemas.microsoft.com/office/drawing/2010/main" val="0"/>
              </a:ext>
            </a:extLst>
          </a:blip>
          <a:srcRect l="36634" r="25812"/>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75E16572-DA2A-9C24-947C-A25BD783CDCE}"/>
              </a:ext>
            </a:extLst>
          </p:cNvPr>
          <p:cNvPicPr>
            <a:picLocks noChangeAspect="1"/>
          </p:cNvPicPr>
          <p:nvPr/>
        </p:nvPicPr>
        <p:blipFill>
          <a:blip r:embed="rId4"/>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AA09D9D0-A58C-4FF1-C73B-5292D7D7781D}"/>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361381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E954751-821F-8B51-90E3-9AC7B2B659D4}"/>
            </a:ext>
          </a:extLst>
        </p:cNvPr>
        <p:cNvGrpSpPr/>
        <p:nvPr/>
      </p:nvGrpSpPr>
      <p:grpSpPr>
        <a:xfrm>
          <a:off x="0" y="0"/>
          <a:ext cx="0" cy="0"/>
          <a:chOff x="0" y="0"/>
          <a:chExt cx="0" cy="0"/>
        </a:xfrm>
      </p:grpSpPr>
      <p:sp>
        <p:nvSpPr>
          <p:cNvPr id="5123" name="Rectangle 4">
            <a:extLst>
              <a:ext uri="{FF2B5EF4-FFF2-40B4-BE49-F238E27FC236}">
                <a16:creationId xmlns:a16="http://schemas.microsoft.com/office/drawing/2014/main" id="{5E49D584-FEA8-0A9C-D508-28353954D3FE}"/>
              </a:ext>
            </a:extLst>
          </p:cNvPr>
          <p:cNvSpPr>
            <a:spLocks noChangeArrowheads="1"/>
          </p:cNvSpPr>
          <p:nvPr/>
        </p:nvSpPr>
        <p:spPr bwMode="auto">
          <a:xfrm>
            <a:off x="5372839" y="0"/>
            <a:ext cx="612068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2400" b="1" dirty="0">
                <a:solidFill>
                  <a:srgbClr val="333333"/>
                </a:solidFill>
              </a:rPr>
              <a:t>Déroulé de la matinée</a:t>
            </a:r>
          </a:p>
        </p:txBody>
      </p:sp>
      <p:sp>
        <p:nvSpPr>
          <p:cNvPr id="5124" name="ZoneTexte 1">
            <a:extLst>
              <a:ext uri="{FF2B5EF4-FFF2-40B4-BE49-F238E27FC236}">
                <a16:creationId xmlns:a16="http://schemas.microsoft.com/office/drawing/2014/main" id="{B982164E-F994-24FE-B717-060724EB87CE}"/>
              </a:ext>
            </a:extLst>
          </p:cNvPr>
          <p:cNvSpPr txBox="1">
            <a:spLocks noChangeArrowheads="1"/>
          </p:cNvSpPr>
          <p:nvPr/>
        </p:nvSpPr>
        <p:spPr bwMode="auto">
          <a:xfrm>
            <a:off x="4151784" y="1700808"/>
            <a:ext cx="7463358" cy="336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fr-FR" altLang="fr-FR" sz="1800" b="1" dirty="0">
                <a:solidFill>
                  <a:schemeClr val="tx1">
                    <a:lumMod val="75000"/>
                    <a:lumOff val="25000"/>
                  </a:schemeClr>
                </a:solidFill>
              </a:rPr>
              <a:t>Ordre du jour de cette matinée :</a:t>
            </a:r>
          </a:p>
          <a:p>
            <a:pPr marL="285750" indent="-285750" eaLnBrk="1" hangingPunct="1">
              <a:lnSpc>
                <a:spcPct val="150000"/>
              </a:lnSpc>
              <a:spcBef>
                <a:spcPct val="0"/>
              </a:spcBef>
            </a:pPr>
            <a:r>
              <a:rPr lang="fr-FR" altLang="fr-FR" sz="1800" dirty="0">
                <a:solidFill>
                  <a:schemeClr val="tx1">
                    <a:lumMod val="75000"/>
                    <a:lumOff val="25000"/>
                  </a:schemeClr>
                </a:solidFill>
              </a:rPr>
              <a:t>Présentation des marchés d’entretien courant</a:t>
            </a:r>
          </a:p>
          <a:p>
            <a:pPr marL="285750" indent="-285750" eaLnBrk="1" hangingPunct="1">
              <a:lnSpc>
                <a:spcPct val="150000"/>
              </a:lnSpc>
              <a:spcBef>
                <a:spcPct val="0"/>
              </a:spcBef>
            </a:pPr>
            <a:r>
              <a:rPr lang="fr-FR" altLang="fr-FR" sz="1800" dirty="0">
                <a:solidFill>
                  <a:schemeClr val="tx1">
                    <a:lumMod val="75000"/>
                    <a:lumOff val="25000"/>
                  </a:schemeClr>
                </a:solidFill>
              </a:rPr>
              <a:t>Accompagnement juridique et administratif</a:t>
            </a:r>
          </a:p>
          <a:p>
            <a:pPr marL="285750" indent="-285750" eaLnBrk="1" hangingPunct="1">
              <a:lnSpc>
                <a:spcPct val="150000"/>
              </a:lnSpc>
              <a:spcBef>
                <a:spcPct val="0"/>
              </a:spcBef>
            </a:pPr>
            <a:r>
              <a:rPr lang="fr-FR" altLang="fr-FR" sz="1800" dirty="0">
                <a:solidFill>
                  <a:schemeClr val="tx1">
                    <a:lumMod val="75000"/>
                    <a:lumOff val="25000"/>
                  </a:schemeClr>
                </a:solidFill>
              </a:rPr>
              <a:t>Témoignages d’entreprises</a:t>
            </a:r>
          </a:p>
          <a:p>
            <a:pPr marL="285750" indent="-285750" eaLnBrk="1" hangingPunct="1">
              <a:lnSpc>
                <a:spcPct val="150000"/>
              </a:lnSpc>
              <a:spcBef>
                <a:spcPct val="0"/>
              </a:spcBef>
            </a:pPr>
            <a:r>
              <a:rPr lang="fr-FR" altLang="fr-FR" sz="1800" dirty="0">
                <a:solidFill>
                  <a:schemeClr val="tx1">
                    <a:lumMod val="75000"/>
                    <a:lumOff val="25000"/>
                  </a:schemeClr>
                </a:solidFill>
              </a:rPr>
              <a:t>L’enjeu de la relation client</a:t>
            </a:r>
          </a:p>
          <a:p>
            <a:pPr marL="285750" indent="-285750" eaLnBrk="1" hangingPunct="1">
              <a:lnSpc>
                <a:spcPct val="150000"/>
              </a:lnSpc>
              <a:spcBef>
                <a:spcPct val="0"/>
              </a:spcBef>
            </a:pPr>
            <a:r>
              <a:rPr lang="fr-FR" altLang="fr-FR" sz="1800" dirty="0">
                <a:solidFill>
                  <a:schemeClr val="tx1">
                    <a:lumMod val="75000"/>
                    <a:lumOff val="25000"/>
                  </a:schemeClr>
                </a:solidFill>
              </a:rPr>
              <a:t>Quelques mots de la FFB et de la CAPEB</a:t>
            </a:r>
          </a:p>
          <a:p>
            <a:pPr marL="0" lvl="1" indent="0" eaLnBrk="1" hangingPunct="1">
              <a:lnSpc>
                <a:spcPct val="150000"/>
              </a:lnSpc>
              <a:spcBef>
                <a:spcPct val="0"/>
              </a:spcBef>
              <a:buNone/>
            </a:pPr>
            <a:endParaRPr lang="fr-FR" altLang="fr-FR" sz="1800" dirty="0">
              <a:solidFill>
                <a:schemeClr val="tx1">
                  <a:lumMod val="75000"/>
                  <a:lumOff val="25000"/>
                </a:schemeClr>
              </a:solidFill>
            </a:endParaRPr>
          </a:p>
          <a:p>
            <a:pPr marL="0" lvl="1" indent="0" eaLnBrk="1" hangingPunct="1">
              <a:lnSpc>
                <a:spcPct val="150000"/>
              </a:lnSpc>
              <a:spcBef>
                <a:spcPct val="0"/>
              </a:spcBef>
              <a:buNone/>
            </a:pPr>
            <a:r>
              <a:rPr lang="fr-FR" altLang="fr-FR" sz="1800" dirty="0">
                <a:solidFill>
                  <a:schemeClr val="tx1">
                    <a:lumMod val="75000"/>
                    <a:lumOff val="25000"/>
                  </a:schemeClr>
                </a:solidFill>
              </a:rPr>
              <a:t>Échanges autour de tables rondes</a:t>
            </a:r>
          </a:p>
        </p:txBody>
      </p:sp>
      <p:pic>
        <p:nvPicPr>
          <p:cNvPr id="9" name="Image 8">
            <a:extLst>
              <a:ext uri="{FF2B5EF4-FFF2-40B4-BE49-F238E27FC236}">
                <a16:creationId xmlns:a16="http://schemas.microsoft.com/office/drawing/2014/main" id="{F96A56E8-CB31-E512-841E-FC87F4623053}"/>
              </a:ext>
            </a:extLst>
          </p:cNvPr>
          <p:cNvPicPr>
            <a:picLocks noChangeAspect="1"/>
          </p:cNvPicPr>
          <p:nvPr/>
        </p:nvPicPr>
        <p:blipFill>
          <a:blip r:embed="rId3" cstate="print">
            <a:extLst>
              <a:ext uri="{28A0092B-C50C-407E-A947-70E740481C1C}">
                <a14:useLocalDpi xmlns:a14="http://schemas.microsoft.com/office/drawing/2010/main" val="0"/>
              </a:ext>
            </a:extLst>
          </a:blip>
          <a:srcRect l="9624" r="52801"/>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2306E7E4-16A1-9174-72FF-CCF8185262C0}"/>
              </a:ext>
            </a:extLst>
          </p:cNvPr>
          <p:cNvPicPr>
            <a:picLocks noChangeAspect="1"/>
          </p:cNvPicPr>
          <p:nvPr/>
        </p:nvPicPr>
        <p:blipFill>
          <a:blip r:embed="rId4"/>
          <a:stretch>
            <a:fillRect/>
          </a:stretch>
        </p:blipFill>
        <p:spPr>
          <a:xfrm>
            <a:off x="3863752" y="0"/>
            <a:ext cx="2448272" cy="1182499"/>
          </a:xfrm>
          <a:prstGeom prst="rect">
            <a:avLst/>
          </a:prstGeom>
        </p:spPr>
      </p:pic>
      <p:pic>
        <p:nvPicPr>
          <p:cNvPr id="2" name="Image 1" descr="Une image contenant texte, Police, logo, Graphique">
            <a:extLst>
              <a:ext uri="{FF2B5EF4-FFF2-40B4-BE49-F238E27FC236}">
                <a16:creationId xmlns:a16="http://schemas.microsoft.com/office/drawing/2014/main" id="{0DB26A1D-DEDE-3F81-79F6-BBCB54EE7BF6}"/>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4141846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2582F8-2D41-C2B5-6455-E965B9BDC925}"/>
            </a:ext>
          </a:extLst>
        </p:cNvPr>
        <p:cNvGrpSpPr/>
        <p:nvPr/>
      </p:nvGrpSpPr>
      <p:grpSpPr>
        <a:xfrm>
          <a:off x="0" y="0"/>
          <a:ext cx="0" cy="0"/>
          <a:chOff x="0" y="0"/>
          <a:chExt cx="0" cy="0"/>
        </a:xfrm>
      </p:grpSpPr>
      <p:sp>
        <p:nvSpPr>
          <p:cNvPr id="5124" name="ZoneTexte 1">
            <a:extLst>
              <a:ext uri="{FF2B5EF4-FFF2-40B4-BE49-F238E27FC236}">
                <a16:creationId xmlns:a16="http://schemas.microsoft.com/office/drawing/2014/main" id="{E75289A5-28E3-D563-050F-F0618DA5595D}"/>
              </a:ext>
            </a:extLst>
          </p:cNvPr>
          <p:cNvSpPr txBox="1">
            <a:spLocks noChangeArrowheads="1"/>
          </p:cNvSpPr>
          <p:nvPr/>
        </p:nvSpPr>
        <p:spPr bwMode="auto">
          <a:xfrm>
            <a:off x="5099720" y="2093798"/>
            <a:ext cx="6036840"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85750" eaLnBrk="1" hangingPunct="1">
              <a:spcBef>
                <a:spcPct val="0"/>
              </a:spcBef>
              <a:spcAft>
                <a:spcPts val="900"/>
              </a:spcAft>
              <a:buNone/>
              <a:defRPr/>
            </a:pPr>
            <a:r>
              <a:rPr lang="fr-FR" altLang="fr-FR" b="1" dirty="0">
                <a:solidFill>
                  <a:srgbClr val="5F5F5F"/>
                </a:solidFill>
              </a:rPr>
              <a:t>Présentation des nouveaux marchés d’entretien courant pour la période 2027-2030</a:t>
            </a:r>
            <a:endParaRPr lang="fr-FR" b="1" dirty="0">
              <a:solidFill>
                <a:srgbClr val="5F5F5F"/>
              </a:solidFill>
            </a:endParaRPr>
          </a:p>
          <a:p>
            <a:pPr indent="-285750" eaLnBrk="1" hangingPunct="1">
              <a:spcBef>
                <a:spcPct val="0"/>
              </a:spcBef>
              <a:spcAft>
                <a:spcPts val="900"/>
              </a:spcAft>
              <a:buNone/>
              <a:defRPr/>
            </a:pPr>
            <a:endParaRPr lang="fr-FR" b="1" dirty="0">
              <a:solidFill>
                <a:srgbClr val="5F5F5F"/>
              </a:solidFill>
            </a:endParaRPr>
          </a:p>
          <a:p>
            <a:pPr indent="-285750" eaLnBrk="1" hangingPunct="1">
              <a:spcBef>
                <a:spcPct val="0"/>
              </a:spcBef>
              <a:spcAft>
                <a:spcPts val="900"/>
              </a:spcAft>
              <a:buNone/>
              <a:defRPr/>
            </a:pPr>
            <a:r>
              <a:rPr lang="fr-FR" sz="2200" dirty="0">
                <a:solidFill>
                  <a:srgbClr val="5F5F5F"/>
                </a:solidFill>
              </a:rPr>
              <a:t>Par Thierry Prouteau, responsable du Département des référents techniques</a:t>
            </a:r>
          </a:p>
        </p:txBody>
      </p:sp>
      <p:pic>
        <p:nvPicPr>
          <p:cNvPr id="9" name="Image 8">
            <a:extLst>
              <a:ext uri="{FF2B5EF4-FFF2-40B4-BE49-F238E27FC236}">
                <a16:creationId xmlns:a16="http://schemas.microsoft.com/office/drawing/2014/main" id="{A9FB0C29-D4F6-44F4-8DE3-7C996503F32E}"/>
              </a:ext>
            </a:extLst>
          </p:cNvPr>
          <p:cNvPicPr>
            <a:picLocks noChangeAspect="1"/>
          </p:cNvPicPr>
          <p:nvPr/>
        </p:nvPicPr>
        <p:blipFill>
          <a:blip r:embed="rId3">
            <a:extLst>
              <a:ext uri="{28A0092B-C50C-407E-A947-70E740481C1C}">
                <a14:useLocalDpi xmlns:a14="http://schemas.microsoft.com/office/drawing/2010/main" val="0"/>
              </a:ext>
            </a:extLst>
          </a:blip>
          <a:srcRect l="26840" r="35600"/>
          <a:stretch>
            <a:fillRect/>
          </a:stretch>
        </p:blipFill>
        <p:spPr>
          <a:xfrm>
            <a:off x="0" y="0"/>
            <a:ext cx="3863752" cy="6858000"/>
          </a:xfrm>
          <a:prstGeom prst="rect">
            <a:avLst/>
          </a:prstGeom>
        </p:spPr>
      </p:pic>
      <p:pic>
        <p:nvPicPr>
          <p:cNvPr id="6" name="Image 5">
            <a:extLst>
              <a:ext uri="{FF2B5EF4-FFF2-40B4-BE49-F238E27FC236}">
                <a16:creationId xmlns:a16="http://schemas.microsoft.com/office/drawing/2014/main" id="{48D1ACFD-3E55-DA04-8CC1-ACD7F227699B}"/>
              </a:ext>
            </a:extLst>
          </p:cNvPr>
          <p:cNvPicPr>
            <a:picLocks noChangeAspect="1"/>
          </p:cNvPicPr>
          <p:nvPr/>
        </p:nvPicPr>
        <p:blipFill>
          <a:blip r:embed="rId4"/>
          <a:stretch>
            <a:fillRect/>
          </a:stretch>
        </p:blipFill>
        <p:spPr>
          <a:xfrm>
            <a:off x="3863752" y="0"/>
            <a:ext cx="2448272" cy="1182499"/>
          </a:xfrm>
          <a:prstGeom prst="rect">
            <a:avLst/>
          </a:prstGeom>
        </p:spPr>
      </p:pic>
      <p:pic>
        <p:nvPicPr>
          <p:cNvPr id="8" name="Image 7" descr="Une image contenant texte, Police, logo, Graphique">
            <a:extLst>
              <a:ext uri="{FF2B5EF4-FFF2-40B4-BE49-F238E27FC236}">
                <a16:creationId xmlns:a16="http://schemas.microsoft.com/office/drawing/2014/main" id="{216CE955-C508-38DA-C4ED-3BC8DA5EC0CA}"/>
              </a:ext>
            </a:extLst>
          </p:cNvPr>
          <p:cNvPicPr>
            <a:picLocks noChangeAspect="1"/>
          </p:cNvPicPr>
          <p:nvPr/>
        </p:nvPicPr>
        <p:blipFill>
          <a:blip r:embed="rId5" cstate="print">
            <a:extLst>
              <a:ext uri="{28A0092B-C50C-407E-A947-70E740481C1C}">
                <a14:useLocalDpi xmlns:a14="http://schemas.microsoft.com/office/drawing/2010/main" val="0"/>
              </a:ext>
            </a:extLst>
          </a:blip>
          <a:srcRect t="14771" b="13434"/>
          <a:stretch/>
        </p:blipFill>
        <p:spPr>
          <a:xfrm>
            <a:off x="3964119" y="6237312"/>
            <a:ext cx="1135601" cy="504056"/>
          </a:xfrm>
          <a:prstGeom prst="rect">
            <a:avLst/>
          </a:prstGeom>
        </p:spPr>
      </p:pic>
    </p:spTree>
    <p:extLst>
      <p:ext uri="{BB962C8B-B14F-4D97-AF65-F5344CB8AC3E}">
        <p14:creationId xmlns:p14="http://schemas.microsoft.com/office/powerpoint/2010/main" val="87706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C66635-3452-CDAA-96FB-65758E5CC77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33BB7E8-91CE-A654-1BD7-1EC1408A3491}"/>
              </a:ext>
            </a:extLst>
          </p:cNvPr>
          <p:cNvPicPr>
            <a:picLocks noChangeAspect="1"/>
          </p:cNvPicPr>
          <p:nvPr/>
        </p:nvPicPr>
        <p:blipFill>
          <a:blip r:embed="rId3"/>
          <a:stretch>
            <a:fillRect/>
          </a:stretch>
        </p:blipFill>
        <p:spPr>
          <a:xfrm>
            <a:off x="119336" y="210457"/>
            <a:ext cx="9144000" cy="6437086"/>
          </a:xfrm>
          <a:prstGeom prst="rect">
            <a:avLst/>
          </a:prstGeom>
        </p:spPr>
      </p:pic>
      <p:sp>
        <p:nvSpPr>
          <p:cNvPr id="5" name="ZoneTexte 4">
            <a:extLst>
              <a:ext uri="{FF2B5EF4-FFF2-40B4-BE49-F238E27FC236}">
                <a16:creationId xmlns:a16="http://schemas.microsoft.com/office/drawing/2014/main" id="{C26EF023-3F22-9305-E640-54C4ED653F55}"/>
              </a:ext>
            </a:extLst>
          </p:cNvPr>
          <p:cNvSpPr txBox="1"/>
          <p:nvPr/>
        </p:nvSpPr>
        <p:spPr>
          <a:xfrm>
            <a:off x="9624392" y="1916832"/>
            <a:ext cx="2232248" cy="3139321"/>
          </a:xfrm>
          <a:prstGeom prst="rect">
            <a:avLst/>
          </a:prstGeom>
          <a:noFill/>
        </p:spPr>
        <p:txBody>
          <a:bodyPr wrap="square" rtlCol="0">
            <a:spAutoFit/>
          </a:bodyPr>
          <a:lstStyle/>
          <a:p>
            <a:r>
              <a:rPr lang="fr-FR" b="1" dirty="0"/>
              <a:t>Une présence de proximité :</a:t>
            </a:r>
          </a:p>
          <a:p>
            <a:r>
              <a:rPr lang="fr-FR" b="1" dirty="0"/>
              <a:t>4 agences …</a:t>
            </a:r>
          </a:p>
          <a:p>
            <a:endParaRPr lang="fr-FR" dirty="0"/>
          </a:p>
          <a:p>
            <a:r>
              <a:rPr lang="fr-FR" dirty="0"/>
              <a:t>Nos équipes sont des relais sur le terrain et vos interlocuteurs, en particulier les gestionnaires techniques …</a:t>
            </a:r>
          </a:p>
        </p:txBody>
      </p:sp>
    </p:spTree>
    <p:extLst>
      <p:ext uri="{BB962C8B-B14F-4D97-AF65-F5344CB8AC3E}">
        <p14:creationId xmlns:p14="http://schemas.microsoft.com/office/powerpoint/2010/main" val="355601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18B30B-30BD-A486-0643-99DEE788C08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8959AAE-240B-34BF-404D-272B6DA9B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44" y="373754"/>
            <a:ext cx="6820021" cy="6453336"/>
          </a:xfrm>
          <a:prstGeom prst="rect">
            <a:avLst/>
          </a:prstGeom>
        </p:spPr>
      </p:pic>
      <p:pic>
        <p:nvPicPr>
          <p:cNvPr id="6" name="Image 5">
            <a:extLst>
              <a:ext uri="{FF2B5EF4-FFF2-40B4-BE49-F238E27FC236}">
                <a16:creationId xmlns:a16="http://schemas.microsoft.com/office/drawing/2014/main" id="{752045CD-D4F6-1E61-EF78-23E85ABAD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032" y="1489878"/>
            <a:ext cx="5736350" cy="4221088"/>
          </a:xfrm>
          <a:prstGeom prst="rect">
            <a:avLst/>
          </a:prstGeom>
        </p:spPr>
      </p:pic>
      <p:sp>
        <p:nvSpPr>
          <p:cNvPr id="7" name="ZoneTexte 6">
            <a:extLst>
              <a:ext uri="{FF2B5EF4-FFF2-40B4-BE49-F238E27FC236}">
                <a16:creationId xmlns:a16="http://schemas.microsoft.com/office/drawing/2014/main" id="{D9A4EAD3-70BF-31F8-F989-CF0AA4029BE3}"/>
              </a:ext>
            </a:extLst>
          </p:cNvPr>
          <p:cNvSpPr txBox="1"/>
          <p:nvPr/>
        </p:nvSpPr>
        <p:spPr>
          <a:xfrm>
            <a:off x="7011365" y="500703"/>
            <a:ext cx="4701259" cy="646331"/>
          </a:xfrm>
          <a:prstGeom prst="rect">
            <a:avLst/>
          </a:prstGeom>
          <a:noFill/>
        </p:spPr>
        <p:txBody>
          <a:bodyPr wrap="square" rtlCol="0">
            <a:spAutoFit/>
          </a:bodyPr>
          <a:lstStyle/>
          <a:p>
            <a:r>
              <a:rPr lang="fr-FR" dirty="0"/>
              <a:t>… ainsi que les gardiens dans les résidences collectives</a:t>
            </a:r>
          </a:p>
        </p:txBody>
      </p:sp>
    </p:spTree>
    <p:extLst>
      <p:ext uri="{BB962C8B-B14F-4D97-AF65-F5344CB8AC3E}">
        <p14:creationId xmlns:p14="http://schemas.microsoft.com/office/powerpoint/2010/main" val="4225990416"/>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1629</Words>
  <Application>Microsoft Office PowerPoint</Application>
  <PresentationFormat>Grand écran</PresentationFormat>
  <Paragraphs>215</Paragraphs>
  <Slides>34</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Arial</vt:lpstr>
      <vt:lpstr>Calibri</vt:lpstr>
      <vt:lpstr>Wingdings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VENDEE HABITAT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vgarreau</dc:creator>
  <cp:lastModifiedBy>Antoine RAPIN</cp:lastModifiedBy>
  <cp:revision>280</cp:revision>
  <cp:lastPrinted>2026-01-28T10:06:32Z</cp:lastPrinted>
  <dcterms:created xsi:type="dcterms:W3CDTF">2009-12-21T14:02:06Z</dcterms:created>
  <dcterms:modified xsi:type="dcterms:W3CDTF">2026-06-15T14:29:37Z</dcterms:modified>
</cp:coreProperties>
</file>